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7014" y="5143500"/>
            <a:ext cx="7510985" cy="51434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0" y="7716519"/>
            <a:ext cx="5450290" cy="257047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76200" cy="10287000"/>
          </a:xfrm>
          <a:custGeom>
            <a:avLst/>
            <a:gdLst/>
            <a:ahLst/>
            <a:cxnLst/>
            <a:rect l="l" t="t" r="r" b="b"/>
            <a:pathLst>
              <a:path w="76200" h="10287000">
                <a:moveTo>
                  <a:pt x="761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76199" y="0"/>
                </a:lnTo>
                <a:lnTo>
                  <a:pt x="76199" y="10286999"/>
                </a:lnTo>
                <a:close/>
              </a:path>
            </a:pathLst>
          </a:custGeom>
          <a:solidFill>
            <a:srgbClr val="C2EC0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58144" y="0"/>
            <a:ext cx="2729854" cy="44160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1876337"/>
            <a:ext cx="9752330" cy="5390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8722" y="441261"/>
            <a:ext cx="8710554" cy="179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558690"/>
            <a:ext cx="14345919" cy="4455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openxmlformats.org/officeDocument/2006/relationships/image" Target="../media/image19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png"/><Relationship Id="rId5" Type="http://schemas.openxmlformats.org/officeDocument/2006/relationships/image" Target="../media/image19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1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1.jpg"/><Relationship Id="rId4" Type="http://schemas.openxmlformats.org/officeDocument/2006/relationships/image" Target="../media/image7.png"/><Relationship Id="rId5" Type="http://schemas.openxmlformats.org/officeDocument/2006/relationships/image" Target="../media/image1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Relationship Id="rId4" Type="http://schemas.openxmlformats.org/officeDocument/2006/relationships/image" Target="../media/image1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52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41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643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643" y="0"/>
                </a:lnTo>
                <a:lnTo>
                  <a:pt x="28643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757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98838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0101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81364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628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63787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55050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6313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1"/>
            <a:ext cx="9143365" cy="10286365"/>
          </a:xfrm>
          <a:custGeom>
            <a:avLst/>
            <a:gdLst/>
            <a:ahLst/>
            <a:cxnLst/>
            <a:rect l="l" t="t" r="r" b="b"/>
            <a:pathLst>
              <a:path w="9143365" h="10286365">
                <a:moveTo>
                  <a:pt x="9143213" y="776884"/>
                </a:moveTo>
                <a:lnTo>
                  <a:pt x="8366315" y="776884"/>
                </a:lnTo>
                <a:lnTo>
                  <a:pt x="8366315" y="0"/>
                </a:lnTo>
                <a:lnTo>
                  <a:pt x="8337575" y="0"/>
                </a:lnTo>
                <a:lnTo>
                  <a:pt x="8337575" y="776884"/>
                </a:lnTo>
                <a:lnTo>
                  <a:pt x="0" y="776884"/>
                </a:lnTo>
                <a:lnTo>
                  <a:pt x="0" y="805624"/>
                </a:lnTo>
                <a:lnTo>
                  <a:pt x="8337575" y="805624"/>
                </a:lnTo>
                <a:lnTo>
                  <a:pt x="8337575" y="1568145"/>
                </a:lnTo>
                <a:lnTo>
                  <a:pt x="0" y="1568145"/>
                </a:lnTo>
                <a:lnTo>
                  <a:pt x="0" y="1596898"/>
                </a:lnTo>
                <a:lnTo>
                  <a:pt x="8337575" y="1596898"/>
                </a:lnTo>
                <a:lnTo>
                  <a:pt x="8337575" y="2359406"/>
                </a:lnTo>
                <a:lnTo>
                  <a:pt x="0" y="2359406"/>
                </a:lnTo>
                <a:lnTo>
                  <a:pt x="0" y="2388158"/>
                </a:lnTo>
                <a:lnTo>
                  <a:pt x="8337575" y="2388158"/>
                </a:lnTo>
                <a:lnTo>
                  <a:pt x="8337575" y="3150565"/>
                </a:lnTo>
                <a:lnTo>
                  <a:pt x="0" y="3150565"/>
                </a:lnTo>
                <a:lnTo>
                  <a:pt x="0" y="3179318"/>
                </a:lnTo>
                <a:lnTo>
                  <a:pt x="8337575" y="3179318"/>
                </a:lnTo>
                <a:lnTo>
                  <a:pt x="8337575" y="3941838"/>
                </a:lnTo>
                <a:lnTo>
                  <a:pt x="0" y="3941838"/>
                </a:lnTo>
                <a:lnTo>
                  <a:pt x="0" y="3970578"/>
                </a:lnTo>
                <a:lnTo>
                  <a:pt x="8337575" y="3970578"/>
                </a:lnTo>
                <a:lnTo>
                  <a:pt x="8337575" y="4733099"/>
                </a:lnTo>
                <a:lnTo>
                  <a:pt x="0" y="4733099"/>
                </a:lnTo>
                <a:lnTo>
                  <a:pt x="0" y="4761839"/>
                </a:lnTo>
                <a:lnTo>
                  <a:pt x="8337575" y="4761839"/>
                </a:lnTo>
                <a:lnTo>
                  <a:pt x="8337575" y="5524360"/>
                </a:lnTo>
                <a:lnTo>
                  <a:pt x="0" y="5524360"/>
                </a:lnTo>
                <a:lnTo>
                  <a:pt x="0" y="5553100"/>
                </a:lnTo>
                <a:lnTo>
                  <a:pt x="8337575" y="5553100"/>
                </a:lnTo>
                <a:lnTo>
                  <a:pt x="8337575" y="6315621"/>
                </a:lnTo>
                <a:lnTo>
                  <a:pt x="0" y="6315621"/>
                </a:lnTo>
                <a:lnTo>
                  <a:pt x="0" y="6344374"/>
                </a:lnTo>
                <a:lnTo>
                  <a:pt x="8337575" y="6344374"/>
                </a:lnTo>
                <a:lnTo>
                  <a:pt x="8337575" y="7106780"/>
                </a:lnTo>
                <a:lnTo>
                  <a:pt x="0" y="7106780"/>
                </a:lnTo>
                <a:lnTo>
                  <a:pt x="0" y="7135533"/>
                </a:lnTo>
                <a:lnTo>
                  <a:pt x="8337575" y="7135533"/>
                </a:lnTo>
                <a:lnTo>
                  <a:pt x="8337575" y="7898041"/>
                </a:lnTo>
                <a:lnTo>
                  <a:pt x="0" y="7898041"/>
                </a:lnTo>
                <a:lnTo>
                  <a:pt x="0" y="7926794"/>
                </a:lnTo>
                <a:lnTo>
                  <a:pt x="8337575" y="7926794"/>
                </a:lnTo>
                <a:lnTo>
                  <a:pt x="8337575" y="8689302"/>
                </a:lnTo>
                <a:lnTo>
                  <a:pt x="0" y="8689302"/>
                </a:lnTo>
                <a:lnTo>
                  <a:pt x="0" y="8718055"/>
                </a:lnTo>
                <a:lnTo>
                  <a:pt x="8337575" y="8718055"/>
                </a:lnTo>
                <a:lnTo>
                  <a:pt x="8337575" y="9480575"/>
                </a:lnTo>
                <a:lnTo>
                  <a:pt x="0" y="9480575"/>
                </a:lnTo>
                <a:lnTo>
                  <a:pt x="0" y="9509315"/>
                </a:lnTo>
                <a:lnTo>
                  <a:pt x="8337575" y="9509315"/>
                </a:lnTo>
                <a:lnTo>
                  <a:pt x="8337575" y="10286213"/>
                </a:lnTo>
                <a:lnTo>
                  <a:pt x="8366315" y="10286213"/>
                </a:lnTo>
                <a:lnTo>
                  <a:pt x="8366315" y="9509315"/>
                </a:lnTo>
                <a:lnTo>
                  <a:pt x="9143213" y="9509315"/>
                </a:lnTo>
                <a:lnTo>
                  <a:pt x="9143213" y="9480575"/>
                </a:lnTo>
                <a:lnTo>
                  <a:pt x="8366315" y="9480575"/>
                </a:lnTo>
                <a:lnTo>
                  <a:pt x="8366315" y="8718055"/>
                </a:lnTo>
                <a:lnTo>
                  <a:pt x="9143213" y="8718055"/>
                </a:lnTo>
                <a:lnTo>
                  <a:pt x="9143213" y="8689302"/>
                </a:lnTo>
                <a:lnTo>
                  <a:pt x="8366315" y="8689302"/>
                </a:lnTo>
                <a:lnTo>
                  <a:pt x="8366315" y="7926794"/>
                </a:lnTo>
                <a:lnTo>
                  <a:pt x="9143213" y="7926794"/>
                </a:lnTo>
                <a:lnTo>
                  <a:pt x="9143213" y="7898041"/>
                </a:lnTo>
                <a:lnTo>
                  <a:pt x="8366315" y="7898041"/>
                </a:lnTo>
                <a:lnTo>
                  <a:pt x="8366315" y="7135533"/>
                </a:lnTo>
                <a:lnTo>
                  <a:pt x="9143213" y="7135533"/>
                </a:lnTo>
                <a:lnTo>
                  <a:pt x="9143213" y="7106780"/>
                </a:lnTo>
                <a:lnTo>
                  <a:pt x="8366315" y="7106780"/>
                </a:lnTo>
                <a:lnTo>
                  <a:pt x="8366315" y="6344374"/>
                </a:lnTo>
                <a:lnTo>
                  <a:pt x="9143213" y="6344374"/>
                </a:lnTo>
                <a:lnTo>
                  <a:pt x="9143213" y="6315621"/>
                </a:lnTo>
                <a:lnTo>
                  <a:pt x="8366315" y="6315621"/>
                </a:lnTo>
                <a:lnTo>
                  <a:pt x="8366315" y="5553100"/>
                </a:lnTo>
                <a:lnTo>
                  <a:pt x="9143213" y="5553100"/>
                </a:lnTo>
                <a:lnTo>
                  <a:pt x="9143213" y="5524360"/>
                </a:lnTo>
                <a:lnTo>
                  <a:pt x="8366315" y="5524360"/>
                </a:lnTo>
                <a:lnTo>
                  <a:pt x="8366315" y="4761839"/>
                </a:lnTo>
                <a:lnTo>
                  <a:pt x="9143213" y="4761839"/>
                </a:lnTo>
                <a:lnTo>
                  <a:pt x="9143213" y="4733099"/>
                </a:lnTo>
                <a:lnTo>
                  <a:pt x="8366315" y="4733099"/>
                </a:lnTo>
                <a:lnTo>
                  <a:pt x="8366315" y="3970578"/>
                </a:lnTo>
                <a:lnTo>
                  <a:pt x="9143213" y="3970578"/>
                </a:lnTo>
                <a:lnTo>
                  <a:pt x="9143213" y="3941838"/>
                </a:lnTo>
                <a:lnTo>
                  <a:pt x="8366315" y="3941838"/>
                </a:lnTo>
                <a:lnTo>
                  <a:pt x="8366315" y="3179318"/>
                </a:lnTo>
                <a:lnTo>
                  <a:pt x="9143213" y="3179318"/>
                </a:lnTo>
                <a:lnTo>
                  <a:pt x="9143213" y="3150565"/>
                </a:lnTo>
                <a:lnTo>
                  <a:pt x="8366315" y="3150565"/>
                </a:lnTo>
                <a:lnTo>
                  <a:pt x="8366315" y="2388158"/>
                </a:lnTo>
                <a:lnTo>
                  <a:pt x="9143213" y="2388158"/>
                </a:lnTo>
                <a:lnTo>
                  <a:pt x="9143213" y="2359406"/>
                </a:lnTo>
                <a:lnTo>
                  <a:pt x="8366315" y="2359406"/>
                </a:lnTo>
                <a:lnTo>
                  <a:pt x="8366315" y="1596898"/>
                </a:lnTo>
                <a:lnTo>
                  <a:pt x="9143213" y="1596898"/>
                </a:lnTo>
                <a:lnTo>
                  <a:pt x="9143213" y="1568145"/>
                </a:lnTo>
                <a:lnTo>
                  <a:pt x="8366315" y="1568145"/>
                </a:lnTo>
                <a:lnTo>
                  <a:pt x="8366315" y="805624"/>
                </a:lnTo>
                <a:lnTo>
                  <a:pt x="9143213" y="805624"/>
                </a:lnTo>
                <a:lnTo>
                  <a:pt x="9143213" y="776884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20889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712152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0341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643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643" y="0"/>
                </a:lnTo>
                <a:lnTo>
                  <a:pt x="28643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9457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085838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77101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66836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459626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250786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042049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143987" y="11"/>
            <a:ext cx="9144000" cy="10286365"/>
          </a:xfrm>
          <a:custGeom>
            <a:avLst/>
            <a:gdLst/>
            <a:ahLst/>
            <a:cxnLst/>
            <a:rect l="l" t="t" r="r" b="b"/>
            <a:pathLst>
              <a:path w="9144000" h="10286365">
                <a:moveTo>
                  <a:pt x="9144000" y="776884"/>
                </a:moveTo>
                <a:lnTo>
                  <a:pt x="8718067" y="776884"/>
                </a:lnTo>
                <a:lnTo>
                  <a:pt x="8718067" y="0"/>
                </a:lnTo>
                <a:lnTo>
                  <a:pt x="8689315" y="0"/>
                </a:lnTo>
                <a:lnTo>
                  <a:pt x="8689315" y="776884"/>
                </a:lnTo>
                <a:lnTo>
                  <a:pt x="0" y="776884"/>
                </a:lnTo>
                <a:lnTo>
                  <a:pt x="0" y="805624"/>
                </a:lnTo>
                <a:lnTo>
                  <a:pt x="8689315" y="805624"/>
                </a:lnTo>
                <a:lnTo>
                  <a:pt x="8689315" y="1568145"/>
                </a:lnTo>
                <a:lnTo>
                  <a:pt x="0" y="1568145"/>
                </a:lnTo>
                <a:lnTo>
                  <a:pt x="0" y="1596898"/>
                </a:lnTo>
                <a:lnTo>
                  <a:pt x="8689315" y="1596898"/>
                </a:lnTo>
                <a:lnTo>
                  <a:pt x="8689315" y="2359406"/>
                </a:lnTo>
                <a:lnTo>
                  <a:pt x="0" y="2359406"/>
                </a:lnTo>
                <a:lnTo>
                  <a:pt x="0" y="2388158"/>
                </a:lnTo>
                <a:lnTo>
                  <a:pt x="8689315" y="2388158"/>
                </a:lnTo>
                <a:lnTo>
                  <a:pt x="8689315" y="3150565"/>
                </a:lnTo>
                <a:lnTo>
                  <a:pt x="0" y="3150565"/>
                </a:lnTo>
                <a:lnTo>
                  <a:pt x="0" y="3179318"/>
                </a:lnTo>
                <a:lnTo>
                  <a:pt x="8689315" y="3179318"/>
                </a:lnTo>
                <a:lnTo>
                  <a:pt x="8689315" y="3941838"/>
                </a:lnTo>
                <a:lnTo>
                  <a:pt x="0" y="3941838"/>
                </a:lnTo>
                <a:lnTo>
                  <a:pt x="0" y="3970578"/>
                </a:lnTo>
                <a:lnTo>
                  <a:pt x="8689315" y="3970578"/>
                </a:lnTo>
                <a:lnTo>
                  <a:pt x="8689315" y="4733099"/>
                </a:lnTo>
                <a:lnTo>
                  <a:pt x="0" y="4733099"/>
                </a:lnTo>
                <a:lnTo>
                  <a:pt x="0" y="4761839"/>
                </a:lnTo>
                <a:lnTo>
                  <a:pt x="8689315" y="4761839"/>
                </a:lnTo>
                <a:lnTo>
                  <a:pt x="8689315" y="5524360"/>
                </a:lnTo>
                <a:lnTo>
                  <a:pt x="0" y="5524360"/>
                </a:lnTo>
                <a:lnTo>
                  <a:pt x="0" y="5553100"/>
                </a:lnTo>
                <a:lnTo>
                  <a:pt x="8689315" y="5553100"/>
                </a:lnTo>
                <a:lnTo>
                  <a:pt x="8689315" y="6315621"/>
                </a:lnTo>
                <a:lnTo>
                  <a:pt x="0" y="6315621"/>
                </a:lnTo>
                <a:lnTo>
                  <a:pt x="0" y="6344374"/>
                </a:lnTo>
                <a:lnTo>
                  <a:pt x="8689315" y="6344374"/>
                </a:lnTo>
                <a:lnTo>
                  <a:pt x="8689315" y="7106780"/>
                </a:lnTo>
                <a:lnTo>
                  <a:pt x="0" y="7106780"/>
                </a:lnTo>
                <a:lnTo>
                  <a:pt x="0" y="7135533"/>
                </a:lnTo>
                <a:lnTo>
                  <a:pt x="8689315" y="7135533"/>
                </a:lnTo>
                <a:lnTo>
                  <a:pt x="8689315" y="7898041"/>
                </a:lnTo>
                <a:lnTo>
                  <a:pt x="0" y="7898041"/>
                </a:lnTo>
                <a:lnTo>
                  <a:pt x="0" y="7926794"/>
                </a:lnTo>
                <a:lnTo>
                  <a:pt x="8689315" y="7926794"/>
                </a:lnTo>
                <a:lnTo>
                  <a:pt x="8689315" y="8689302"/>
                </a:lnTo>
                <a:lnTo>
                  <a:pt x="0" y="8689302"/>
                </a:lnTo>
                <a:lnTo>
                  <a:pt x="0" y="8718055"/>
                </a:lnTo>
                <a:lnTo>
                  <a:pt x="8689315" y="8718055"/>
                </a:lnTo>
                <a:lnTo>
                  <a:pt x="8689315" y="9480575"/>
                </a:lnTo>
                <a:lnTo>
                  <a:pt x="0" y="9480575"/>
                </a:lnTo>
                <a:lnTo>
                  <a:pt x="0" y="9509315"/>
                </a:lnTo>
                <a:lnTo>
                  <a:pt x="8689315" y="9509315"/>
                </a:lnTo>
                <a:lnTo>
                  <a:pt x="8689315" y="10286213"/>
                </a:lnTo>
                <a:lnTo>
                  <a:pt x="8718067" y="10286213"/>
                </a:lnTo>
                <a:lnTo>
                  <a:pt x="8718067" y="9509315"/>
                </a:lnTo>
                <a:lnTo>
                  <a:pt x="9144000" y="9509315"/>
                </a:lnTo>
                <a:lnTo>
                  <a:pt x="9144000" y="9480575"/>
                </a:lnTo>
                <a:lnTo>
                  <a:pt x="8718067" y="9480575"/>
                </a:lnTo>
                <a:lnTo>
                  <a:pt x="8718067" y="8718055"/>
                </a:lnTo>
                <a:lnTo>
                  <a:pt x="9144000" y="8718055"/>
                </a:lnTo>
                <a:lnTo>
                  <a:pt x="9144000" y="8689302"/>
                </a:lnTo>
                <a:lnTo>
                  <a:pt x="8718067" y="8689302"/>
                </a:lnTo>
                <a:lnTo>
                  <a:pt x="8718067" y="7926794"/>
                </a:lnTo>
                <a:lnTo>
                  <a:pt x="9144000" y="7926794"/>
                </a:lnTo>
                <a:lnTo>
                  <a:pt x="9144000" y="7898041"/>
                </a:lnTo>
                <a:lnTo>
                  <a:pt x="8718067" y="7898041"/>
                </a:lnTo>
                <a:lnTo>
                  <a:pt x="8718067" y="7135533"/>
                </a:lnTo>
                <a:lnTo>
                  <a:pt x="9144000" y="7135533"/>
                </a:lnTo>
                <a:lnTo>
                  <a:pt x="9144000" y="7106780"/>
                </a:lnTo>
                <a:lnTo>
                  <a:pt x="8718067" y="7106780"/>
                </a:lnTo>
                <a:lnTo>
                  <a:pt x="8718067" y="6344374"/>
                </a:lnTo>
                <a:lnTo>
                  <a:pt x="9144000" y="6344374"/>
                </a:lnTo>
                <a:lnTo>
                  <a:pt x="9144000" y="6315621"/>
                </a:lnTo>
                <a:lnTo>
                  <a:pt x="8718067" y="6315621"/>
                </a:lnTo>
                <a:lnTo>
                  <a:pt x="8718067" y="5553100"/>
                </a:lnTo>
                <a:lnTo>
                  <a:pt x="9144000" y="5553100"/>
                </a:lnTo>
                <a:lnTo>
                  <a:pt x="9144000" y="5524360"/>
                </a:lnTo>
                <a:lnTo>
                  <a:pt x="8718067" y="5524360"/>
                </a:lnTo>
                <a:lnTo>
                  <a:pt x="8718067" y="4761839"/>
                </a:lnTo>
                <a:lnTo>
                  <a:pt x="9144000" y="4761839"/>
                </a:lnTo>
                <a:lnTo>
                  <a:pt x="9144000" y="4733099"/>
                </a:lnTo>
                <a:lnTo>
                  <a:pt x="8718067" y="4733099"/>
                </a:lnTo>
                <a:lnTo>
                  <a:pt x="8718067" y="3970578"/>
                </a:lnTo>
                <a:lnTo>
                  <a:pt x="9144000" y="3970578"/>
                </a:lnTo>
                <a:lnTo>
                  <a:pt x="9144000" y="3941838"/>
                </a:lnTo>
                <a:lnTo>
                  <a:pt x="8718067" y="3941838"/>
                </a:lnTo>
                <a:lnTo>
                  <a:pt x="8718067" y="3179318"/>
                </a:lnTo>
                <a:lnTo>
                  <a:pt x="9144000" y="3179318"/>
                </a:lnTo>
                <a:lnTo>
                  <a:pt x="9144000" y="3150565"/>
                </a:lnTo>
                <a:lnTo>
                  <a:pt x="8718067" y="3150565"/>
                </a:lnTo>
                <a:lnTo>
                  <a:pt x="8718067" y="2388158"/>
                </a:lnTo>
                <a:lnTo>
                  <a:pt x="9144000" y="2388158"/>
                </a:lnTo>
                <a:lnTo>
                  <a:pt x="9144000" y="2359406"/>
                </a:lnTo>
                <a:lnTo>
                  <a:pt x="8718067" y="2359406"/>
                </a:lnTo>
                <a:lnTo>
                  <a:pt x="8718067" y="1596898"/>
                </a:lnTo>
                <a:lnTo>
                  <a:pt x="9144000" y="1596898"/>
                </a:lnTo>
                <a:lnTo>
                  <a:pt x="9144000" y="1568145"/>
                </a:lnTo>
                <a:lnTo>
                  <a:pt x="8718067" y="1568145"/>
                </a:lnTo>
                <a:lnTo>
                  <a:pt x="8718067" y="805624"/>
                </a:lnTo>
                <a:lnTo>
                  <a:pt x="9144000" y="805624"/>
                </a:lnTo>
                <a:lnTo>
                  <a:pt x="9144000" y="776884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9216390"/>
            <a:chOff x="0" y="0"/>
            <a:chExt cx="18288000" cy="921639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58554"/>
              <a:ext cx="3038226" cy="545782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8699" y="8339941"/>
              <a:ext cx="16230600" cy="0"/>
            </a:xfrm>
            <a:custGeom>
              <a:avLst/>
              <a:gdLst/>
              <a:ahLst/>
              <a:cxnLst/>
              <a:rect l="l" t="t" r="r" b="b"/>
              <a:pathLst>
                <a:path w="16230600" h="0">
                  <a:moveTo>
                    <a:pt x="0" y="0"/>
                  </a:moveTo>
                  <a:lnTo>
                    <a:pt x="16230598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7887" y="0"/>
              <a:ext cx="3040110" cy="375666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2755" rIns="0" bIns="0" rtlCol="0" vert="horz">
            <a:spAutoFit/>
          </a:bodyPr>
          <a:lstStyle/>
          <a:p>
            <a:pPr marL="12700" marR="5080">
              <a:lnSpc>
                <a:spcPts val="15669"/>
              </a:lnSpc>
              <a:spcBef>
                <a:spcPts val="3565"/>
              </a:spcBef>
            </a:pPr>
            <a:r>
              <a:rPr dirty="0" spc="240"/>
              <a:t>Y</a:t>
            </a:r>
            <a:r>
              <a:rPr dirty="0" spc="260"/>
              <a:t>o</a:t>
            </a:r>
            <a:r>
              <a:rPr dirty="0" spc="250"/>
              <a:t>u</a:t>
            </a:r>
            <a:r>
              <a:rPr dirty="0" spc="254"/>
              <a:t>n</a:t>
            </a:r>
            <a:r>
              <a:rPr dirty="0" spc="760"/>
              <a:t>g</a:t>
            </a:r>
            <a:r>
              <a:rPr dirty="0" spc="-2730"/>
              <a:t> </a:t>
            </a:r>
            <a:r>
              <a:rPr dirty="0" spc="-100"/>
              <a:t>A</a:t>
            </a:r>
            <a:r>
              <a:rPr dirty="0" spc="-80"/>
              <a:t>d</a:t>
            </a:r>
            <a:r>
              <a:rPr dirty="0" spc="-110"/>
              <a:t>u</a:t>
            </a:r>
            <a:r>
              <a:rPr dirty="0" spc="-165"/>
              <a:t>l</a:t>
            </a:r>
            <a:r>
              <a:rPr dirty="0" spc="400"/>
              <a:t>t</a:t>
            </a:r>
            <a:r>
              <a:rPr dirty="0" spc="-15"/>
              <a:t> </a:t>
            </a:r>
            <a:r>
              <a:rPr dirty="0" spc="100"/>
              <a:t>S</a:t>
            </a:r>
            <a:r>
              <a:rPr dirty="0" spc="45"/>
              <a:t>a</a:t>
            </a:r>
            <a:r>
              <a:rPr dirty="0" spc="65"/>
              <a:t>bb</a:t>
            </a:r>
            <a:r>
              <a:rPr dirty="0" spc="45"/>
              <a:t>a</a:t>
            </a:r>
            <a:r>
              <a:rPr dirty="0" spc="-40"/>
              <a:t>t</a:t>
            </a:r>
            <a:r>
              <a:rPr dirty="0" spc="550"/>
              <a:t>h</a:t>
            </a:r>
            <a:r>
              <a:rPr dirty="0" spc="-2775"/>
              <a:t> </a:t>
            </a:r>
            <a:r>
              <a:rPr dirty="0" spc="114"/>
              <a:t>S</a:t>
            </a:r>
            <a:r>
              <a:rPr dirty="0" spc="75"/>
              <a:t>c</a:t>
            </a:r>
            <a:r>
              <a:rPr dirty="0" spc="55"/>
              <a:t>h</a:t>
            </a:r>
            <a:r>
              <a:rPr dirty="0" spc="65"/>
              <a:t>oo</a:t>
            </a:r>
            <a:r>
              <a:rPr dirty="0" spc="565"/>
              <a:t>l</a:t>
            </a:r>
          </a:p>
        </p:txBody>
      </p:sp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72285" y="1028700"/>
            <a:ext cx="3990974" cy="1390649"/>
          </a:xfrm>
          <a:prstGeom prst="rect">
            <a:avLst/>
          </a:prstGeom>
        </p:spPr>
      </p:pic>
      <p:sp>
        <p:nvSpPr>
          <p:cNvPr id="30" name="object 30" descr="$PPTXTitle"/>
          <p:cNvSpPr txBox="1">
            <a:spLocks noGrp="1"/>
          </p:cNvSpPr>
          <p:nvPr>
            <p:ph type="title"/>
          </p:nvPr>
        </p:nvSpPr>
        <p:spPr>
          <a:xfrm>
            <a:off x="1016000" y="1210189"/>
            <a:ext cx="44335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35" b="0" i="1">
                <a:latin typeface="Lucida Sans"/>
                <a:cs typeface="Lucida Sans"/>
              </a:rPr>
              <a:t>NAD</a:t>
            </a:r>
            <a:r>
              <a:rPr dirty="0" sz="2400" spc="-350" b="0" i="1">
                <a:latin typeface="Lucida Sans"/>
                <a:cs typeface="Lucida Sans"/>
              </a:rPr>
              <a:t> </a:t>
            </a:r>
            <a:r>
              <a:rPr dirty="0" sz="2400" spc="-80" b="0" i="1">
                <a:latin typeface="Lucida Sans"/>
                <a:cs typeface="Lucida Sans"/>
              </a:rPr>
              <a:t>Young</a:t>
            </a:r>
            <a:r>
              <a:rPr dirty="0" sz="2400" spc="-350" b="0" i="1">
                <a:latin typeface="Lucida Sans"/>
                <a:cs typeface="Lucida Sans"/>
              </a:rPr>
              <a:t> </a:t>
            </a:r>
            <a:r>
              <a:rPr dirty="0" sz="2400" spc="-145" b="0" i="1">
                <a:latin typeface="Lucida Sans"/>
                <a:cs typeface="Lucida Sans"/>
              </a:rPr>
              <a:t>Adult</a:t>
            </a:r>
            <a:r>
              <a:rPr dirty="0" sz="2400" spc="-350" b="0" i="1">
                <a:latin typeface="Lucida Sans"/>
                <a:cs typeface="Lucida Sans"/>
              </a:rPr>
              <a:t> </a:t>
            </a:r>
            <a:r>
              <a:rPr dirty="0" sz="2400" spc="-155" b="0" i="1">
                <a:latin typeface="Lucida Sans"/>
                <a:cs typeface="Lucida Sans"/>
              </a:rPr>
              <a:t>Sabbath</a:t>
            </a:r>
            <a:r>
              <a:rPr dirty="0" sz="2400" spc="-350" b="0" i="1">
                <a:latin typeface="Lucida Sans"/>
                <a:cs typeface="Lucida Sans"/>
              </a:rPr>
              <a:t> </a:t>
            </a:r>
            <a:r>
              <a:rPr dirty="0" sz="2400" spc="-10" b="0" i="1">
                <a:latin typeface="Lucida Sans"/>
                <a:cs typeface="Lucida Sans"/>
              </a:rPr>
              <a:t>School</a:t>
            </a:r>
            <a:endParaRPr sz="2400">
              <a:latin typeface="Lucida Sans"/>
              <a:cs typeface="Lucida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16000" y="8866504"/>
            <a:ext cx="55422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Tracy</a:t>
            </a:r>
            <a:r>
              <a:rPr dirty="0" sz="2400" spc="-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Wood,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Xavier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Moss,</a:t>
            </a:r>
            <a:r>
              <a:rPr dirty="0" sz="2400" spc="-3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Kayla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Goodman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8590"/>
            <a:ext cx="4197750" cy="5457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8700" y="6119209"/>
            <a:ext cx="4551680" cy="25114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00025" rIns="0" bIns="0" rtlCol="0" vert="horz">
            <a:spAutoFit/>
          </a:bodyPr>
          <a:lstStyle/>
          <a:p>
            <a:pPr marL="399415">
              <a:lnSpc>
                <a:spcPct val="100000"/>
              </a:lnSpc>
              <a:spcBef>
                <a:spcPts val="1575"/>
              </a:spcBef>
            </a:pPr>
            <a:r>
              <a:rPr dirty="0" sz="2800" spc="-75" b="1">
                <a:solidFill>
                  <a:srgbClr val="131313"/>
                </a:solidFill>
                <a:latin typeface="Trebuchet MS"/>
                <a:cs typeface="Trebuchet MS"/>
              </a:rPr>
              <a:t>Part</a:t>
            </a:r>
            <a:r>
              <a:rPr dirty="0" sz="2800" spc="-38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131313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  <a:p>
            <a:pPr marL="399415" marR="669290">
              <a:lnSpc>
                <a:spcPct val="115100"/>
              </a:lnSpc>
              <a:spcBef>
                <a:spcPts val="400"/>
              </a:spcBef>
            </a:pP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What</a:t>
            </a:r>
            <a:r>
              <a:rPr dirty="0" sz="1900" spc="-204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helps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someone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feel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131313"/>
                </a:solidFill>
                <a:latin typeface="Tahoma"/>
                <a:cs typeface="Tahoma"/>
              </a:rPr>
              <a:t>safe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enough</a:t>
            </a:r>
            <a:r>
              <a:rPr dirty="0" sz="1900" spc="-204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1900" spc="-204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40">
                <a:solidFill>
                  <a:srgbClr val="131313"/>
                </a:solidFill>
                <a:latin typeface="Tahoma"/>
                <a:cs typeface="Tahoma"/>
              </a:rPr>
              <a:t>stay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1900" spc="-204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a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spiritual conversation</a:t>
            </a:r>
            <a:r>
              <a:rPr dirty="0" sz="1900" spc="-1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today—and</a:t>
            </a:r>
            <a:r>
              <a:rPr dirty="0" sz="1900" spc="-1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where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might</a:t>
            </a:r>
            <a:r>
              <a:rPr dirty="0" sz="19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our</a:t>
            </a:r>
            <a:r>
              <a:rPr dirty="0" sz="19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Sabbath</a:t>
            </a:r>
            <a:r>
              <a:rPr dirty="0" sz="19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School unintentionally</a:t>
            </a:r>
            <a:r>
              <a:rPr dirty="0" sz="19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make</a:t>
            </a:r>
            <a:r>
              <a:rPr dirty="0" sz="19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131313"/>
                </a:solidFill>
                <a:latin typeface="Tahoma"/>
                <a:cs typeface="Tahoma"/>
              </a:rPr>
              <a:t>that</a:t>
            </a:r>
            <a:r>
              <a:rPr dirty="0" sz="19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harder?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6064" y="1048164"/>
            <a:ext cx="9315450" cy="3950970"/>
          </a:xfrm>
          <a:prstGeom prst="rect">
            <a:avLst/>
          </a:prstGeom>
        </p:spPr>
        <p:txBody>
          <a:bodyPr wrap="square" lIns="0" tIns="405765" rIns="0" bIns="0" rtlCol="0" vert="horz">
            <a:spAutoFit/>
          </a:bodyPr>
          <a:lstStyle/>
          <a:p>
            <a:pPr marL="12700" marR="5080">
              <a:lnSpc>
                <a:spcPts val="13869"/>
              </a:lnSpc>
              <a:spcBef>
                <a:spcPts val="3195"/>
              </a:spcBef>
            </a:pPr>
            <a:r>
              <a:rPr dirty="0" sz="14200" spc="-38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200" spc="-47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459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4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6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3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200" spc="-20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190" b="1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dirty="0" sz="14200" spc="-26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29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9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21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29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20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200" spc="24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4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3950" y="927722"/>
            <a:ext cx="5608320" cy="122555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r" marR="62230">
              <a:lnSpc>
                <a:spcPct val="100000"/>
              </a:lnSpc>
              <a:spcBef>
                <a:spcPts val="490"/>
              </a:spcBef>
            </a:pP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discussion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groups!</a:t>
            </a:r>
            <a:endParaRPr sz="2300">
              <a:latin typeface="Tahoma"/>
              <a:cs typeface="Tahoma"/>
            </a:endParaRPr>
          </a:p>
          <a:p>
            <a:pPr algn="r" marL="3074035" marR="5080" indent="-930910">
              <a:lnSpc>
                <a:spcPct val="114100"/>
              </a:lnSpc>
            </a:pP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online,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chat.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Tahoma"/>
                <a:cs typeface="Tahoma"/>
              </a:rPr>
              <a:t>minutes.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9258300"/>
            <a:ext cx="1028700" cy="1028700"/>
            <a:chOff x="0" y="9258300"/>
            <a:chExt cx="1028700" cy="1028700"/>
          </a:xfrm>
        </p:grpSpPr>
        <p:sp>
          <p:nvSpPr>
            <p:cNvPr id="8" name="object 8"/>
            <p:cNvSpPr/>
            <p:nvPr/>
          </p:nvSpPr>
          <p:spPr>
            <a:xfrm>
              <a:off x="0" y="9258300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700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699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8242" y="9521870"/>
              <a:ext cx="552450" cy="501650"/>
            </a:xfrm>
            <a:custGeom>
              <a:avLst/>
              <a:gdLst/>
              <a:ahLst/>
              <a:cxnLst/>
              <a:rect l="l" t="t" r="r" b="b"/>
              <a:pathLst>
                <a:path w="552450" h="501650">
                  <a:moveTo>
                    <a:pt x="200562" y="501441"/>
                  </a:moveTo>
                  <a:lnTo>
                    <a:pt x="201158" y="468718"/>
                  </a:lnTo>
                  <a:lnTo>
                    <a:pt x="201372" y="435935"/>
                  </a:lnTo>
                  <a:lnTo>
                    <a:pt x="201391" y="403143"/>
                  </a:lnTo>
                  <a:lnTo>
                    <a:pt x="201402" y="370393"/>
                  </a:lnTo>
                  <a:lnTo>
                    <a:pt x="175875" y="388649"/>
                  </a:lnTo>
                  <a:lnTo>
                    <a:pt x="150386" y="407002"/>
                  </a:lnTo>
                  <a:lnTo>
                    <a:pt x="124936" y="425453"/>
                  </a:lnTo>
                  <a:lnTo>
                    <a:pt x="99524" y="444002"/>
                  </a:lnTo>
                  <a:lnTo>
                    <a:pt x="7763" y="331620"/>
                  </a:lnTo>
                  <a:lnTo>
                    <a:pt x="34556" y="313100"/>
                  </a:lnTo>
                  <a:lnTo>
                    <a:pt x="61174" y="293875"/>
                  </a:lnTo>
                  <a:lnTo>
                    <a:pt x="87658" y="274295"/>
                  </a:lnTo>
                  <a:lnTo>
                    <a:pt x="114049" y="254708"/>
                  </a:lnTo>
                  <a:lnTo>
                    <a:pt x="85705" y="235565"/>
                  </a:lnTo>
                  <a:lnTo>
                    <a:pt x="56858" y="214617"/>
                  </a:lnTo>
                  <a:lnTo>
                    <a:pt x="28094" y="193134"/>
                  </a:lnTo>
                  <a:lnTo>
                    <a:pt x="0" y="172384"/>
                  </a:lnTo>
                  <a:lnTo>
                    <a:pt x="91616" y="60168"/>
                  </a:lnTo>
                  <a:lnTo>
                    <a:pt x="118491" y="79753"/>
                  </a:lnTo>
                  <a:lnTo>
                    <a:pt x="145405" y="99240"/>
                  </a:lnTo>
                  <a:lnTo>
                    <a:pt x="172356" y="118631"/>
                  </a:lnTo>
                  <a:lnTo>
                    <a:pt x="199345" y="137924"/>
                  </a:lnTo>
                  <a:lnTo>
                    <a:pt x="198915" y="103465"/>
                  </a:lnTo>
                  <a:lnTo>
                    <a:pt x="198813" y="68975"/>
                  </a:lnTo>
                  <a:lnTo>
                    <a:pt x="198781" y="34479"/>
                  </a:lnTo>
                  <a:lnTo>
                    <a:pt x="198561" y="0"/>
                  </a:lnTo>
                  <a:lnTo>
                    <a:pt x="235694" y="1118"/>
                  </a:lnTo>
                  <a:lnTo>
                    <a:pt x="272861" y="1724"/>
                  </a:lnTo>
                  <a:lnTo>
                    <a:pt x="310032" y="2081"/>
                  </a:lnTo>
                  <a:lnTo>
                    <a:pt x="347178" y="2453"/>
                  </a:lnTo>
                  <a:lnTo>
                    <a:pt x="347027" y="36686"/>
                  </a:lnTo>
                  <a:lnTo>
                    <a:pt x="347211" y="70951"/>
                  </a:lnTo>
                  <a:lnTo>
                    <a:pt x="347538" y="105218"/>
                  </a:lnTo>
                  <a:lnTo>
                    <a:pt x="347811" y="139462"/>
                  </a:lnTo>
                  <a:lnTo>
                    <a:pt x="375467" y="120230"/>
                  </a:lnTo>
                  <a:lnTo>
                    <a:pt x="402985" y="100456"/>
                  </a:lnTo>
                  <a:lnTo>
                    <a:pt x="430377" y="80352"/>
                  </a:lnTo>
                  <a:lnTo>
                    <a:pt x="457654" y="60131"/>
                  </a:lnTo>
                  <a:lnTo>
                    <a:pt x="480519" y="88295"/>
                  </a:lnTo>
                  <a:lnTo>
                    <a:pt x="503438" y="116381"/>
                  </a:lnTo>
                  <a:lnTo>
                    <a:pt x="526409" y="144389"/>
                  </a:lnTo>
                  <a:lnTo>
                    <a:pt x="549432" y="172320"/>
                  </a:lnTo>
                  <a:lnTo>
                    <a:pt x="438021" y="253161"/>
                  </a:lnTo>
                  <a:lnTo>
                    <a:pt x="466735" y="273161"/>
                  </a:lnTo>
                  <a:lnTo>
                    <a:pt x="495246" y="293888"/>
                  </a:lnTo>
                  <a:lnTo>
                    <a:pt x="523674" y="314848"/>
                  </a:lnTo>
                  <a:lnTo>
                    <a:pt x="552142" y="335550"/>
                  </a:lnTo>
                  <a:lnTo>
                    <a:pt x="528811" y="362855"/>
                  </a:lnTo>
                  <a:lnTo>
                    <a:pt x="505826" y="390948"/>
                  </a:lnTo>
                  <a:lnTo>
                    <a:pt x="483072" y="419412"/>
                  </a:lnTo>
                  <a:lnTo>
                    <a:pt x="460438" y="447829"/>
                  </a:lnTo>
                  <a:lnTo>
                    <a:pt x="432926" y="427573"/>
                  </a:lnTo>
                  <a:lnTo>
                    <a:pt x="405274" y="407651"/>
                  </a:lnTo>
                  <a:lnTo>
                    <a:pt x="377585" y="387818"/>
                  </a:lnTo>
                  <a:lnTo>
                    <a:pt x="349963" y="367831"/>
                  </a:lnTo>
                  <a:lnTo>
                    <a:pt x="348927" y="484485"/>
                  </a:lnTo>
                  <a:lnTo>
                    <a:pt x="348827" y="499511"/>
                  </a:lnTo>
                  <a:lnTo>
                    <a:pt x="200562" y="501441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279" y="-50"/>
            <a:ext cx="5457824" cy="272801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56064" y="5044112"/>
            <a:ext cx="15158719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2600" spc="-65">
                <a:solidFill>
                  <a:srgbClr val="FFFFFF"/>
                </a:solidFill>
                <a:latin typeface="Tahoma"/>
                <a:cs typeface="Tahoma"/>
              </a:rPr>
              <a:t>Refer</a:t>
            </a:r>
            <a:r>
              <a:rPr dirty="0" sz="2600" spc="-3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105">
                <a:solidFill>
                  <a:srgbClr val="FFFFFF"/>
                </a:solidFill>
                <a:latin typeface="Tahoma"/>
                <a:cs typeface="Tahoma"/>
              </a:rPr>
              <a:t>John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80">
                <a:solidFill>
                  <a:srgbClr val="FFFFFF"/>
                </a:solidFill>
                <a:latin typeface="Tahoma"/>
                <a:cs typeface="Tahoma"/>
              </a:rPr>
              <a:t>4;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55">
                <a:solidFill>
                  <a:srgbClr val="FFFFFF"/>
                </a:solidFill>
                <a:latin typeface="Tahoma"/>
                <a:cs typeface="Tahoma"/>
              </a:rPr>
              <a:t>Jesus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35">
                <a:solidFill>
                  <a:srgbClr val="FFFFFF"/>
                </a:solidFill>
                <a:latin typeface="Tahoma"/>
                <a:cs typeface="Tahoma"/>
              </a:rPr>
              <a:t>meets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Tahoma"/>
                <a:cs typeface="Tahoma"/>
              </a:rPr>
              <a:t>Samaritan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woman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dirty="0" sz="2600" spc="-3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already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5">
                <a:solidFill>
                  <a:srgbClr val="FFFFFF"/>
                </a:solidFill>
                <a:latin typeface="Tahoma"/>
                <a:cs typeface="Tahoma"/>
              </a:rPr>
              <a:t>is,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6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ordinary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Tahoma"/>
                <a:cs typeface="Tahoma"/>
              </a:rPr>
              <a:t>well,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600" spc="-3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middle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of her</a:t>
            </a:r>
            <a:r>
              <a:rPr dirty="0" sz="2600" spc="-3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routine.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9398" y="6119209"/>
            <a:ext cx="4551680" cy="2511425"/>
          </a:xfrm>
          <a:prstGeom prst="rect">
            <a:avLst/>
          </a:prstGeom>
          <a:solidFill>
            <a:srgbClr val="C2EC0C"/>
          </a:solidFill>
        </p:spPr>
        <p:txBody>
          <a:bodyPr wrap="square" lIns="0" tIns="200025" rIns="0" bIns="0" rtlCol="0" vert="horz">
            <a:spAutoFit/>
          </a:bodyPr>
          <a:lstStyle/>
          <a:p>
            <a:pPr marL="333375">
              <a:lnSpc>
                <a:spcPct val="100000"/>
              </a:lnSpc>
              <a:spcBef>
                <a:spcPts val="1575"/>
              </a:spcBef>
            </a:pPr>
            <a:r>
              <a:rPr dirty="0" sz="2800" spc="-75" b="1">
                <a:solidFill>
                  <a:srgbClr val="131313"/>
                </a:solidFill>
                <a:latin typeface="Trebuchet MS"/>
                <a:cs typeface="Trebuchet MS"/>
              </a:rPr>
              <a:t>Part</a:t>
            </a:r>
            <a:r>
              <a:rPr dirty="0" sz="2800" spc="-38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131313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  <a:p>
            <a:pPr marL="333375" marR="351155">
              <a:lnSpc>
                <a:spcPct val="115100"/>
              </a:lnSpc>
              <a:spcBef>
                <a:spcPts val="400"/>
              </a:spcBef>
            </a:pPr>
            <a:r>
              <a:rPr dirty="0" sz="1900" spc="50">
                <a:solidFill>
                  <a:srgbClr val="131313"/>
                </a:solidFill>
                <a:latin typeface="Tahoma"/>
                <a:cs typeface="Tahoma"/>
              </a:rPr>
              <a:t>How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can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we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space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50">
                <a:solidFill>
                  <a:srgbClr val="131313"/>
                </a:solidFill>
                <a:latin typeface="Tahoma"/>
                <a:cs typeface="Tahoma"/>
              </a:rPr>
              <a:t>for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honesty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1900" spc="-1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Sabbath</a:t>
            </a:r>
            <a:r>
              <a:rPr dirty="0" sz="1900" spc="-1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School</a:t>
            </a:r>
            <a:r>
              <a:rPr dirty="0" sz="1900" spc="-1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without</a:t>
            </a:r>
            <a:r>
              <a:rPr dirty="0" sz="1900" spc="-1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people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feeling</a:t>
            </a:r>
            <a:r>
              <a:rPr dirty="0" sz="19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judged,</a:t>
            </a:r>
            <a:r>
              <a:rPr dirty="0" sz="19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55">
                <a:solidFill>
                  <a:srgbClr val="131313"/>
                </a:solidFill>
                <a:latin typeface="Tahoma"/>
                <a:cs typeface="Tahoma"/>
              </a:rPr>
              <a:t>fixed,</a:t>
            </a:r>
            <a:r>
              <a:rPr dirty="0" sz="19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131313"/>
                </a:solidFill>
                <a:latin typeface="Tahoma"/>
                <a:cs typeface="Tahoma"/>
              </a:rPr>
              <a:t>or</a:t>
            </a:r>
            <a:r>
              <a:rPr dirty="0" sz="19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put</a:t>
            </a:r>
            <a:r>
              <a:rPr dirty="0" sz="19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on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display?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83135" y="6119209"/>
            <a:ext cx="4551680" cy="2511425"/>
          </a:xfrm>
          <a:custGeom>
            <a:avLst/>
            <a:gdLst/>
            <a:ahLst/>
            <a:cxnLst/>
            <a:rect l="l" t="t" r="r" b="b"/>
            <a:pathLst>
              <a:path w="4551680" h="2511425">
                <a:moveTo>
                  <a:pt x="4551401" y="2511117"/>
                </a:moveTo>
                <a:lnTo>
                  <a:pt x="0" y="2511117"/>
                </a:lnTo>
                <a:lnTo>
                  <a:pt x="0" y="0"/>
                </a:lnTo>
                <a:lnTo>
                  <a:pt x="4551401" y="0"/>
                </a:lnTo>
                <a:lnTo>
                  <a:pt x="4551401" y="25111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911515" y="6203974"/>
            <a:ext cx="3183255" cy="230378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2800" spc="-75" b="1">
                <a:solidFill>
                  <a:srgbClr val="131313"/>
                </a:solidFill>
                <a:latin typeface="Trebuchet MS"/>
                <a:cs typeface="Trebuchet MS"/>
              </a:rPr>
              <a:t>Part</a:t>
            </a:r>
            <a:r>
              <a:rPr dirty="0" sz="2800" spc="-38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131313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5599"/>
              </a:lnSpc>
              <a:spcBef>
                <a:spcPts val="75"/>
              </a:spcBef>
            </a:pPr>
            <a:r>
              <a:rPr dirty="0" sz="2000" spc="-10">
                <a:solidFill>
                  <a:srgbClr val="131313"/>
                </a:solidFill>
                <a:latin typeface="Tahoma"/>
                <a:cs typeface="Tahoma"/>
              </a:rPr>
              <a:t>What</a:t>
            </a:r>
            <a:r>
              <a:rPr dirty="0" sz="2000" spc="-21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131313"/>
                </a:solidFill>
                <a:latin typeface="Tahoma"/>
                <a:cs typeface="Tahoma"/>
              </a:rPr>
              <a:t>would</a:t>
            </a:r>
            <a:r>
              <a:rPr dirty="0" sz="2000" spc="-21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50">
                <a:solidFill>
                  <a:srgbClr val="131313"/>
                </a:solidFill>
                <a:latin typeface="Tahoma"/>
                <a:cs typeface="Tahoma"/>
              </a:rPr>
              <a:t>it</a:t>
            </a:r>
            <a:r>
              <a:rPr dirty="0" sz="2000" spc="-21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131313"/>
                </a:solidFill>
                <a:latin typeface="Tahoma"/>
                <a:cs typeface="Tahoma"/>
              </a:rPr>
              <a:t>look</a:t>
            </a:r>
            <a:r>
              <a:rPr dirty="0" sz="2000" spc="-21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131313"/>
                </a:solidFill>
                <a:latin typeface="Tahoma"/>
                <a:cs typeface="Tahoma"/>
              </a:rPr>
              <a:t>like</a:t>
            </a:r>
            <a:r>
              <a:rPr dirty="0" sz="2000" spc="-21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25">
                <a:solidFill>
                  <a:srgbClr val="131313"/>
                </a:solidFill>
                <a:latin typeface="Tahoma"/>
                <a:cs typeface="Tahoma"/>
              </a:rPr>
              <a:t>for </a:t>
            </a:r>
            <a:r>
              <a:rPr dirty="0" sz="2000">
                <a:solidFill>
                  <a:srgbClr val="131313"/>
                </a:solidFill>
                <a:latin typeface="Tahoma"/>
                <a:cs typeface="Tahoma"/>
              </a:rPr>
              <a:t>connection</a:t>
            </a:r>
            <a:r>
              <a:rPr dirty="0" sz="20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131313"/>
                </a:solidFill>
                <a:latin typeface="Tahoma"/>
                <a:cs typeface="Tahoma"/>
              </a:rPr>
              <a:t>here</a:t>
            </a:r>
            <a:r>
              <a:rPr dirty="0" sz="2000" spc="-1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000" spc="-1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131313"/>
                </a:solidFill>
                <a:latin typeface="Tahoma"/>
                <a:cs typeface="Tahoma"/>
              </a:rPr>
              <a:t>continue throughout</a:t>
            </a:r>
            <a:r>
              <a:rPr dirty="0" sz="20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20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131313"/>
                </a:solidFill>
                <a:latin typeface="Tahoma"/>
                <a:cs typeface="Tahoma"/>
              </a:rPr>
              <a:t>week</a:t>
            </a:r>
            <a:r>
              <a:rPr dirty="0" sz="20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20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131313"/>
                </a:solidFill>
                <a:latin typeface="Tahoma"/>
                <a:cs typeface="Tahoma"/>
              </a:rPr>
              <a:t>ways </a:t>
            </a:r>
            <a:r>
              <a:rPr dirty="0" sz="2000" spc="-50">
                <a:solidFill>
                  <a:srgbClr val="131313"/>
                </a:solidFill>
                <a:latin typeface="Tahoma"/>
                <a:cs typeface="Tahoma"/>
              </a:rPr>
              <a:t>that</a:t>
            </a:r>
            <a:r>
              <a:rPr dirty="0" sz="20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30">
                <a:solidFill>
                  <a:srgbClr val="131313"/>
                </a:solidFill>
                <a:latin typeface="Tahoma"/>
                <a:cs typeface="Tahoma"/>
              </a:rPr>
              <a:t>feel</a:t>
            </a:r>
            <a:r>
              <a:rPr dirty="0" sz="2000" spc="-22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30">
                <a:solidFill>
                  <a:srgbClr val="131313"/>
                </a:solidFill>
                <a:latin typeface="Tahoma"/>
                <a:cs typeface="Tahoma"/>
              </a:rPr>
              <a:t>supportive,</a:t>
            </a:r>
            <a:r>
              <a:rPr dirty="0" sz="2000" spc="-22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000" spc="-25">
                <a:solidFill>
                  <a:srgbClr val="131313"/>
                </a:solidFill>
                <a:latin typeface="Tahoma"/>
                <a:cs typeface="Tahoma"/>
              </a:rPr>
              <a:t>not </a:t>
            </a:r>
            <a:r>
              <a:rPr dirty="0" sz="2000" spc="-10">
                <a:solidFill>
                  <a:srgbClr val="131313"/>
                </a:solidFill>
                <a:latin typeface="Tahoma"/>
                <a:cs typeface="Tahoma"/>
              </a:rPr>
              <a:t>intrusive?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16" name="object 16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86047"/>
            <a:ext cx="18288000" cy="7800975"/>
            <a:chOff x="0" y="2486047"/>
            <a:chExt cx="18288000" cy="7800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7887" y="2486047"/>
              <a:ext cx="3040110" cy="545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55446"/>
              <a:ext cx="18283725" cy="403155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28700" y="4571781"/>
            <a:ext cx="16944975" cy="2540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7800" rIns="0" bIns="0" rtlCol="0" vert="horz">
            <a:spAutoFit/>
          </a:bodyPr>
          <a:lstStyle/>
          <a:p>
            <a:pPr marL="202565" marR="472440">
              <a:lnSpc>
                <a:spcPct val="114599"/>
              </a:lnSpc>
              <a:spcBef>
                <a:spcPts val="1400"/>
              </a:spcBef>
            </a:pP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60">
                <a:solidFill>
                  <a:srgbClr val="131313"/>
                </a:solidFill>
                <a:latin typeface="Tahoma"/>
                <a:cs typeface="Tahoma"/>
              </a:rPr>
              <a:t>term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“Sabbath</a:t>
            </a:r>
            <a:r>
              <a:rPr dirty="0" sz="24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School”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can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unintentionally</a:t>
            </a:r>
            <a:r>
              <a:rPr dirty="0" sz="24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131313"/>
                </a:solidFill>
                <a:latin typeface="Tahoma"/>
                <a:cs typeface="Tahoma"/>
              </a:rPr>
              <a:t>alienate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those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31313"/>
                </a:solidFill>
                <a:latin typeface="Tahoma"/>
                <a:cs typeface="Tahoma"/>
              </a:rPr>
              <a:t>unfamiliar</a:t>
            </a:r>
            <a:r>
              <a:rPr dirty="0" sz="24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with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20">
                <a:solidFill>
                  <a:srgbClr val="131313"/>
                </a:solidFill>
                <a:latin typeface="Tahoma"/>
                <a:cs typeface="Tahoma"/>
              </a:rPr>
              <a:t>it,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while</a:t>
            </a:r>
            <a:r>
              <a:rPr dirty="0" sz="24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“Bible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Study”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is</a:t>
            </a:r>
            <a:r>
              <a:rPr dirty="0" sz="24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131313"/>
                </a:solidFill>
                <a:latin typeface="Tahoma"/>
                <a:cs typeface="Tahoma"/>
              </a:rPr>
              <a:t>more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inclusive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131313"/>
                </a:solidFill>
                <a:latin typeface="Tahoma"/>
                <a:cs typeface="Tahoma"/>
              </a:rPr>
              <a:t>and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accessible</a:t>
            </a:r>
            <a:r>
              <a:rPr dirty="0" sz="24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45">
                <a:solidFill>
                  <a:srgbClr val="131313"/>
                </a:solidFill>
                <a:latin typeface="Tahoma"/>
                <a:cs typeface="Tahoma"/>
              </a:rPr>
              <a:t>non-</a:t>
            </a:r>
            <a:r>
              <a:rPr dirty="0" sz="2400" spc="-40">
                <a:solidFill>
                  <a:srgbClr val="131313"/>
                </a:solidFill>
                <a:latin typeface="Tahoma"/>
                <a:cs typeface="Tahoma"/>
              </a:rPr>
              <a:t>Christians.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By</a:t>
            </a:r>
            <a:r>
              <a:rPr dirty="0" sz="24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using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131313"/>
                </a:solidFill>
                <a:latin typeface="Tahoma"/>
                <a:cs typeface="Tahoma"/>
              </a:rPr>
              <a:t>more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welcoming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terminology</a:t>
            </a:r>
            <a:r>
              <a:rPr dirty="0" sz="24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131313"/>
                </a:solidFill>
                <a:latin typeface="Tahoma"/>
                <a:cs typeface="Tahoma"/>
              </a:rPr>
              <a:t>fostering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131313"/>
                </a:solidFill>
                <a:latin typeface="Tahoma"/>
                <a:cs typeface="Tahoma"/>
              </a:rPr>
              <a:t>thoughtful,</a:t>
            </a:r>
            <a:r>
              <a:rPr dirty="0" sz="24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45">
                <a:solidFill>
                  <a:srgbClr val="131313"/>
                </a:solidFill>
                <a:latin typeface="Tahoma"/>
                <a:cs typeface="Tahoma"/>
              </a:rPr>
              <a:t>safe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131313"/>
                </a:solidFill>
                <a:latin typeface="Tahoma"/>
                <a:cs typeface="Tahoma"/>
              </a:rPr>
              <a:t>conversations,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we</a:t>
            </a:r>
            <a:r>
              <a:rPr dirty="0" sz="24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create meaningful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connections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31313"/>
                </a:solidFill>
                <a:latin typeface="Tahoma"/>
                <a:cs typeface="Tahoma"/>
              </a:rPr>
              <a:t>that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lead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organic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community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31313"/>
                </a:solidFill>
                <a:latin typeface="Tahoma"/>
                <a:cs typeface="Tahoma"/>
              </a:rPr>
              <a:t>growth.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This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approach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helps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young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adults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131313"/>
                </a:solidFill>
                <a:latin typeface="Tahoma"/>
                <a:cs typeface="Tahoma"/>
              </a:rPr>
              <a:t>feel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a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sense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of</a:t>
            </a:r>
            <a:r>
              <a:rPr dirty="0" sz="24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belonging,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not</a:t>
            </a:r>
            <a:r>
              <a:rPr dirty="0" sz="24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131313"/>
                </a:solidFill>
                <a:latin typeface="Tahoma"/>
                <a:cs typeface="Tahoma"/>
              </a:rPr>
              <a:t>just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church,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but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131313"/>
                </a:solidFill>
                <a:latin typeface="Tahoma"/>
                <a:cs typeface="Tahoma"/>
              </a:rPr>
              <a:t>homes,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coffee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131313"/>
                </a:solidFill>
                <a:latin typeface="Tahoma"/>
                <a:cs typeface="Tahoma"/>
              </a:rPr>
              <a:t>shops,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131313"/>
                </a:solidFill>
                <a:latin typeface="Tahoma"/>
                <a:cs typeface="Tahoma"/>
              </a:rPr>
              <a:t>other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spaces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where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131313"/>
                </a:solidFill>
                <a:latin typeface="Tahoma"/>
                <a:cs typeface="Tahoma"/>
              </a:rPr>
              <a:t>real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131313"/>
                </a:solidFill>
                <a:latin typeface="Tahoma"/>
                <a:cs typeface="Tahoma"/>
              </a:rPr>
              <a:t>relationships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can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31313"/>
                </a:solidFill>
                <a:latin typeface="Tahoma"/>
                <a:cs typeface="Tahoma"/>
              </a:rPr>
              <a:t>flourish.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131313"/>
                </a:solidFill>
                <a:latin typeface="Tahoma"/>
                <a:cs typeface="Tahoma"/>
              </a:rPr>
              <a:t>True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131313"/>
                </a:solidFill>
                <a:latin typeface="Tahoma"/>
                <a:cs typeface="Tahoma"/>
              </a:rPr>
              <a:t>camaraderie</a:t>
            </a:r>
            <a:r>
              <a:rPr dirty="0" sz="24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131313"/>
                </a:solidFill>
                <a:latin typeface="Tahoma"/>
                <a:cs typeface="Tahoma"/>
              </a:rPr>
              <a:t>grows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when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we</a:t>
            </a:r>
            <a:r>
              <a:rPr dirty="0" sz="24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make</a:t>
            </a:r>
            <a:r>
              <a:rPr dirty="0" sz="24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space</a:t>
            </a:r>
            <a:r>
              <a:rPr dirty="0" sz="24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131313"/>
                </a:solidFill>
                <a:latin typeface="Tahoma"/>
                <a:cs typeface="Tahoma"/>
              </a:rPr>
              <a:t>for</a:t>
            </a:r>
            <a:r>
              <a:rPr dirty="0" sz="24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131313"/>
                </a:solidFill>
                <a:latin typeface="Tahoma"/>
                <a:cs typeface="Tahoma"/>
              </a:rPr>
              <a:t>natural,</a:t>
            </a:r>
            <a:r>
              <a:rPr dirty="0" sz="24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131313"/>
                </a:solidFill>
                <a:latin typeface="Tahoma"/>
                <a:cs typeface="Tahoma"/>
              </a:rPr>
              <a:t>unforced</a:t>
            </a:r>
            <a:r>
              <a:rPr dirty="0" sz="24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131313"/>
                </a:solidFill>
                <a:latin typeface="Tahoma"/>
                <a:cs typeface="Tahoma"/>
              </a:rPr>
              <a:t>connection.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32197" y="2500848"/>
            <a:ext cx="7946390" cy="1784985"/>
          </a:xfrm>
          <a:custGeom>
            <a:avLst/>
            <a:gdLst/>
            <a:ahLst/>
            <a:cxnLst/>
            <a:rect l="l" t="t" r="r" b="b"/>
            <a:pathLst>
              <a:path w="7946390" h="1784985">
                <a:moveTo>
                  <a:pt x="7946057" y="1784377"/>
                </a:moveTo>
                <a:lnTo>
                  <a:pt x="0" y="1784377"/>
                </a:lnTo>
                <a:lnTo>
                  <a:pt x="0" y="0"/>
                </a:lnTo>
                <a:lnTo>
                  <a:pt x="7946057" y="0"/>
                </a:lnTo>
                <a:lnTo>
                  <a:pt x="7946057" y="1784377"/>
                </a:lnTo>
                <a:close/>
              </a:path>
            </a:pathLst>
          </a:custGeom>
          <a:solidFill>
            <a:srgbClr val="C2E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460577" y="2594741"/>
            <a:ext cx="6111240" cy="137350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Overview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4100"/>
              </a:lnSpc>
              <a:spcBef>
                <a:spcPts val="215"/>
              </a:spcBef>
            </a:pP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safe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spaces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where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people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131313"/>
                </a:solidFill>
                <a:latin typeface="Tahoma"/>
                <a:cs typeface="Tahoma"/>
              </a:rPr>
              <a:t>do</a:t>
            </a:r>
            <a:r>
              <a:rPr dirty="0" sz="23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131313"/>
                </a:solidFill>
                <a:latin typeface="Tahoma"/>
                <a:cs typeface="Tahoma"/>
              </a:rPr>
              <a:t>life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together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outside</a:t>
            </a:r>
            <a:r>
              <a:rPr dirty="0" sz="2300" spc="-30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of</a:t>
            </a:r>
            <a:r>
              <a:rPr dirty="0" sz="2300" spc="-30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Sabbath</a:t>
            </a:r>
            <a:r>
              <a:rPr dirty="0" sz="2300" spc="-30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School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016000" y="2140159"/>
            <a:ext cx="8669020" cy="1974214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2750" spc="-10"/>
              <a:t>Community</a:t>
            </a:r>
            <a:endParaRPr sz="12750"/>
          </a:p>
        </p:txBody>
      </p:sp>
      <p:grpSp>
        <p:nvGrpSpPr>
          <p:cNvPr id="10" name="object 10"/>
          <p:cNvGrpSpPr/>
          <p:nvPr/>
        </p:nvGrpSpPr>
        <p:grpSpPr>
          <a:xfrm>
            <a:off x="5053683" y="0"/>
            <a:ext cx="13233400" cy="10287000"/>
            <a:chOff x="5053683" y="0"/>
            <a:chExt cx="13233400" cy="102870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53683" y="0"/>
              <a:ext cx="5455287" cy="2620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21650" y="8449061"/>
              <a:ext cx="1638299" cy="16382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2304484" y="9597781"/>
            <a:ext cx="3804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13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baseline="-4629" sz="3600" spc="-352">
                <a:latin typeface="Tahoma"/>
                <a:cs typeface="Tahoma"/>
              </a:rPr>
              <a:t>S</a:t>
            </a:r>
            <a:r>
              <a:rPr dirty="0" sz="2400" spc="-1125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baseline="-4629" sz="3600" spc="-345">
                <a:latin typeface="Tahoma"/>
                <a:cs typeface="Tahoma"/>
              </a:rPr>
              <a:t>u</a:t>
            </a:r>
            <a:r>
              <a:rPr dirty="0" sz="2400" spc="-1125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dirty="0" baseline="-4629" sz="3600" spc="-337">
                <a:latin typeface="Tahoma"/>
                <a:cs typeface="Tahoma"/>
              </a:rPr>
              <a:t>b</a:t>
            </a:r>
            <a:r>
              <a:rPr dirty="0" sz="2400" spc="-1805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baseline="-4629" sz="3600" spc="-367">
                <a:latin typeface="Tahoma"/>
                <a:cs typeface="Tahoma"/>
              </a:rPr>
              <a:t>m</a:t>
            </a:r>
            <a:r>
              <a:rPr dirty="0" sz="2400" spc="-33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baseline="-4629" sz="3600" spc="-359">
                <a:latin typeface="Tahoma"/>
                <a:cs typeface="Tahoma"/>
              </a:rPr>
              <a:t>i</a:t>
            </a:r>
            <a:r>
              <a:rPr dirty="0" sz="2400" spc="-56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baseline="-4629" sz="3600" spc="30">
                <a:latin typeface="Tahoma"/>
                <a:cs typeface="Tahoma"/>
              </a:rPr>
              <a:t>t</a:t>
            </a:r>
            <a:r>
              <a:rPr dirty="0" baseline="-4629" sz="3600" spc="-787">
                <a:latin typeface="Tahoma"/>
                <a:cs typeface="Tahoma"/>
              </a:rPr>
              <a:t> </a:t>
            </a:r>
            <a:r>
              <a:rPr dirty="0" sz="2400" spc="-1175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baseline="-4629" sz="3600" spc="-382">
                <a:latin typeface="Tahoma"/>
                <a:cs typeface="Tahoma"/>
              </a:rPr>
              <a:t>Y</a:t>
            </a:r>
            <a:r>
              <a:rPr dirty="0" sz="2400" spc="-110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baseline="-4629" sz="3600" spc="-359">
                <a:latin typeface="Tahoma"/>
                <a:cs typeface="Tahoma"/>
              </a:rPr>
              <a:t>o</a:t>
            </a:r>
            <a:r>
              <a:rPr dirty="0" sz="2400" spc="-1135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baseline="-4629" sz="3600" spc="-359">
                <a:latin typeface="Tahoma"/>
                <a:cs typeface="Tahoma"/>
              </a:rPr>
              <a:t>u</a:t>
            </a:r>
            <a:r>
              <a:rPr dirty="0" sz="2400" spc="-63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baseline="-4629" sz="3600" spc="15">
                <a:latin typeface="Tahoma"/>
                <a:cs typeface="Tahoma"/>
              </a:rPr>
              <a:t>r</a:t>
            </a:r>
            <a:r>
              <a:rPr dirty="0" baseline="-4629" sz="3600" spc="-787">
                <a:latin typeface="Tahoma"/>
                <a:cs typeface="Tahoma"/>
              </a:rPr>
              <a:t> </a:t>
            </a:r>
            <a:r>
              <a:rPr dirty="0" sz="2400" spc="-1485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dirty="0" baseline="-4629" sz="3600" spc="-359">
                <a:latin typeface="Tahoma"/>
                <a:cs typeface="Tahoma"/>
              </a:rPr>
              <a:t>Q</a:t>
            </a:r>
            <a:r>
              <a:rPr dirty="0" sz="2400" spc="-1125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baseline="-4629" sz="3600" spc="-345">
                <a:latin typeface="Tahoma"/>
                <a:cs typeface="Tahoma"/>
              </a:rPr>
              <a:t>u</a:t>
            </a:r>
            <a:r>
              <a:rPr dirty="0" sz="2400" spc="-105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baseline="-4629" sz="3600" spc="-352">
                <a:latin typeface="Tahoma"/>
                <a:cs typeface="Tahoma"/>
              </a:rPr>
              <a:t>e</a:t>
            </a:r>
            <a:r>
              <a:rPr dirty="0" sz="2400" spc="-85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baseline="-4629" sz="3600" spc="-359">
                <a:latin typeface="Tahoma"/>
                <a:cs typeface="Tahoma"/>
              </a:rPr>
              <a:t>s</a:t>
            </a:r>
            <a:r>
              <a:rPr dirty="0" sz="2400" spc="-565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baseline="-4629" sz="3600" spc="-397">
                <a:latin typeface="Tahoma"/>
                <a:cs typeface="Tahoma"/>
              </a:rPr>
              <a:t>t</a:t>
            </a:r>
            <a:r>
              <a:rPr dirty="0" sz="2400" spc="-33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baseline="-4629" sz="3600" spc="-359">
                <a:latin typeface="Tahoma"/>
                <a:cs typeface="Tahoma"/>
              </a:rPr>
              <a:t>i</a:t>
            </a:r>
            <a:r>
              <a:rPr dirty="0" sz="2400" spc="-109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baseline="-4629" sz="3600" spc="-345">
                <a:latin typeface="Tahoma"/>
                <a:cs typeface="Tahoma"/>
              </a:rPr>
              <a:t>o</a:t>
            </a:r>
            <a:r>
              <a:rPr dirty="0" sz="2400" spc="-113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baseline="-4629" sz="3600" spc="-345">
                <a:latin typeface="Tahoma"/>
                <a:cs typeface="Tahoma"/>
              </a:rPr>
              <a:t>n</a:t>
            </a:r>
            <a:r>
              <a:rPr dirty="0" sz="2400" spc="-855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baseline="-4629" sz="3600" spc="30">
                <a:latin typeface="Tahoma"/>
                <a:cs typeface="Tahoma"/>
              </a:rPr>
              <a:t>s</a:t>
            </a:r>
            <a:r>
              <a:rPr dirty="0" baseline="-4629" sz="3600" spc="-780">
                <a:latin typeface="Tahoma"/>
                <a:cs typeface="Tahoma"/>
              </a:rPr>
              <a:t> </a:t>
            </a:r>
            <a:r>
              <a:rPr dirty="0" sz="2400" spc="-148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baseline="-4629" sz="3600" spc="-434">
                <a:latin typeface="Tahoma"/>
                <a:cs typeface="Tahoma"/>
              </a:rPr>
              <a:t>H</a:t>
            </a:r>
            <a:r>
              <a:rPr dirty="0" sz="2400" spc="-111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baseline="-4629" sz="3600" spc="-442">
                <a:latin typeface="Tahoma"/>
                <a:cs typeface="Tahoma"/>
              </a:rPr>
              <a:t>e</a:t>
            </a:r>
            <a:r>
              <a:rPr dirty="0" sz="2400" spc="-68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baseline="-4629" sz="3600" spc="-502">
                <a:latin typeface="Tahoma"/>
                <a:cs typeface="Tahoma"/>
              </a:rPr>
              <a:t>r</a:t>
            </a:r>
            <a:r>
              <a:rPr dirty="0" sz="2400" spc="-111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baseline="-4629" sz="3600" spc="-442">
                <a:latin typeface="Tahoma"/>
                <a:cs typeface="Tahoma"/>
              </a:rPr>
              <a:t>e</a:t>
            </a:r>
            <a:r>
              <a:rPr dirty="0" sz="2400" spc="-56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dirty="0" baseline="-4629" sz="3600" spc="-60">
                <a:latin typeface="Tahoma"/>
                <a:cs typeface="Tahoma"/>
              </a:rPr>
              <a:t>:</a:t>
            </a:r>
            <a:endParaRPr baseline="-4629"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8590"/>
            <a:ext cx="4197750" cy="5457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8700" y="6119209"/>
            <a:ext cx="4549140" cy="29114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440690">
              <a:lnSpc>
                <a:spcPct val="100000"/>
              </a:lnSpc>
            </a:pP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Whole</a:t>
            </a:r>
            <a:r>
              <a:rPr dirty="0" sz="2800" spc="-27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20" b="1">
                <a:solidFill>
                  <a:srgbClr val="131313"/>
                </a:solidFill>
                <a:latin typeface="Trebuchet MS"/>
                <a:cs typeface="Trebuchet MS"/>
              </a:rPr>
              <a:t>Table</a:t>
            </a:r>
            <a:endParaRPr sz="2800">
              <a:latin typeface="Trebuchet MS"/>
              <a:cs typeface="Trebuchet MS"/>
            </a:endParaRPr>
          </a:p>
          <a:p>
            <a:pPr marL="440690" marR="614045">
              <a:lnSpc>
                <a:spcPct val="114100"/>
              </a:lnSpc>
              <a:spcBef>
                <a:spcPts val="430"/>
              </a:spcBef>
            </a:pPr>
            <a:r>
              <a:rPr dirty="0" sz="2300" spc="50">
                <a:solidFill>
                  <a:srgbClr val="131313"/>
                </a:solidFill>
                <a:latin typeface="Tahoma"/>
                <a:cs typeface="Tahoma"/>
              </a:rPr>
              <a:t>Come</a:t>
            </a:r>
            <a:r>
              <a:rPr dirty="0" sz="2300" spc="-30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131313"/>
                </a:solidFill>
                <a:latin typeface="Tahoma"/>
                <a:cs typeface="Tahoma"/>
              </a:rPr>
              <a:t>up</a:t>
            </a:r>
            <a:r>
              <a:rPr dirty="0" sz="2300" spc="-3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with</a:t>
            </a:r>
            <a:r>
              <a:rPr dirty="0" sz="2300" spc="-3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examples</a:t>
            </a:r>
            <a:r>
              <a:rPr dirty="0" sz="2300" spc="-3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131313"/>
                </a:solidFill>
                <a:latin typeface="Tahoma"/>
                <a:cs typeface="Tahoma"/>
              </a:rPr>
              <a:t>of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“Adventist</a:t>
            </a:r>
            <a:r>
              <a:rPr dirty="0" sz="2300" spc="-1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Jargon”</a:t>
            </a:r>
            <a:r>
              <a:rPr dirty="0" sz="2300" spc="-1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what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words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or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phrases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131313"/>
                </a:solidFill>
                <a:latin typeface="Tahoma"/>
                <a:cs typeface="Tahoma"/>
              </a:rPr>
              <a:t>do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we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use </a:t>
            </a:r>
            <a:r>
              <a:rPr dirty="0" sz="2300" spc="-60">
                <a:solidFill>
                  <a:srgbClr val="131313"/>
                </a:solidFill>
                <a:latin typeface="Tahoma"/>
                <a:cs typeface="Tahoma"/>
              </a:rPr>
              <a:t>that</a:t>
            </a:r>
            <a:r>
              <a:rPr dirty="0" sz="23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are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inaccessible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63950" y="927722"/>
            <a:ext cx="5608320" cy="122555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r" marR="62230">
              <a:lnSpc>
                <a:spcPct val="100000"/>
              </a:lnSpc>
              <a:spcBef>
                <a:spcPts val="490"/>
              </a:spcBef>
            </a:pP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discussion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groups!</a:t>
            </a:r>
            <a:endParaRPr sz="2300">
              <a:latin typeface="Tahoma"/>
              <a:cs typeface="Tahoma"/>
            </a:endParaRPr>
          </a:p>
          <a:p>
            <a:pPr algn="r" marL="3074035" marR="5080" indent="-930910">
              <a:lnSpc>
                <a:spcPct val="114100"/>
              </a:lnSpc>
            </a:pP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online,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chat.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Tahoma"/>
                <a:cs typeface="Tahoma"/>
              </a:rPr>
              <a:t>minutes.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258300"/>
            <a:ext cx="1028700" cy="1028700"/>
            <a:chOff x="0" y="9258300"/>
            <a:chExt cx="1028700" cy="1028700"/>
          </a:xfrm>
        </p:grpSpPr>
        <p:sp>
          <p:nvSpPr>
            <p:cNvPr id="6" name="object 6"/>
            <p:cNvSpPr/>
            <p:nvPr/>
          </p:nvSpPr>
          <p:spPr>
            <a:xfrm>
              <a:off x="0" y="9258300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700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699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8242" y="9521870"/>
              <a:ext cx="552450" cy="501650"/>
            </a:xfrm>
            <a:custGeom>
              <a:avLst/>
              <a:gdLst/>
              <a:ahLst/>
              <a:cxnLst/>
              <a:rect l="l" t="t" r="r" b="b"/>
              <a:pathLst>
                <a:path w="552450" h="501650">
                  <a:moveTo>
                    <a:pt x="200562" y="501441"/>
                  </a:moveTo>
                  <a:lnTo>
                    <a:pt x="201158" y="468718"/>
                  </a:lnTo>
                  <a:lnTo>
                    <a:pt x="201372" y="435935"/>
                  </a:lnTo>
                  <a:lnTo>
                    <a:pt x="201391" y="403143"/>
                  </a:lnTo>
                  <a:lnTo>
                    <a:pt x="201402" y="370393"/>
                  </a:lnTo>
                  <a:lnTo>
                    <a:pt x="175875" y="388649"/>
                  </a:lnTo>
                  <a:lnTo>
                    <a:pt x="150386" y="407002"/>
                  </a:lnTo>
                  <a:lnTo>
                    <a:pt x="124936" y="425453"/>
                  </a:lnTo>
                  <a:lnTo>
                    <a:pt x="99524" y="444002"/>
                  </a:lnTo>
                  <a:lnTo>
                    <a:pt x="7763" y="331620"/>
                  </a:lnTo>
                  <a:lnTo>
                    <a:pt x="34556" y="313100"/>
                  </a:lnTo>
                  <a:lnTo>
                    <a:pt x="61174" y="293875"/>
                  </a:lnTo>
                  <a:lnTo>
                    <a:pt x="87658" y="274295"/>
                  </a:lnTo>
                  <a:lnTo>
                    <a:pt x="114049" y="254708"/>
                  </a:lnTo>
                  <a:lnTo>
                    <a:pt x="85705" y="235565"/>
                  </a:lnTo>
                  <a:lnTo>
                    <a:pt x="56858" y="214617"/>
                  </a:lnTo>
                  <a:lnTo>
                    <a:pt x="28094" y="193134"/>
                  </a:lnTo>
                  <a:lnTo>
                    <a:pt x="0" y="172384"/>
                  </a:lnTo>
                  <a:lnTo>
                    <a:pt x="91616" y="60168"/>
                  </a:lnTo>
                  <a:lnTo>
                    <a:pt x="118491" y="79753"/>
                  </a:lnTo>
                  <a:lnTo>
                    <a:pt x="145405" y="99240"/>
                  </a:lnTo>
                  <a:lnTo>
                    <a:pt x="172356" y="118631"/>
                  </a:lnTo>
                  <a:lnTo>
                    <a:pt x="199345" y="137924"/>
                  </a:lnTo>
                  <a:lnTo>
                    <a:pt x="198915" y="103465"/>
                  </a:lnTo>
                  <a:lnTo>
                    <a:pt x="198813" y="68975"/>
                  </a:lnTo>
                  <a:lnTo>
                    <a:pt x="198781" y="34479"/>
                  </a:lnTo>
                  <a:lnTo>
                    <a:pt x="198561" y="0"/>
                  </a:lnTo>
                  <a:lnTo>
                    <a:pt x="235694" y="1118"/>
                  </a:lnTo>
                  <a:lnTo>
                    <a:pt x="272861" y="1724"/>
                  </a:lnTo>
                  <a:lnTo>
                    <a:pt x="310032" y="2081"/>
                  </a:lnTo>
                  <a:lnTo>
                    <a:pt x="347178" y="2453"/>
                  </a:lnTo>
                  <a:lnTo>
                    <a:pt x="347027" y="36686"/>
                  </a:lnTo>
                  <a:lnTo>
                    <a:pt x="347211" y="70951"/>
                  </a:lnTo>
                  <a:lnTo>
                    <a:pt x="347538" y="105218"/>
                  </a:lnTo>
                  <a:lnTo>
                    <a:pt x="347811" y="139462"/>
                  </a:lnTo>
                  <a:lnTo>
                    <a:pt x="375467" y="120230"/>
                  </a:lnTo>
                  <a:lnTo>
                    <a:pt x="402985" y="100456"/>
                  </a:lnTo>
                  <a:lnTo>
                    <a:pt x="430377" y="80352"/>
                  </a:lnTo>
                  <a:lnTo>
                    <a:pt x="457654" y="60131"/>
                  </a:lnTo>
                  <a:lnTo>
                    <a:pt x="480519" y="88295"/>
                  </a:lnTo>
                  <a:lnTo>
                    <a:pt x="503438" y="116381"/>
                  </a:lnTo>
                  <a:lnTo>
                    <a:pt x="526409" y="144389"/>
                  </a:lnTo>
                  <a:lnTo>
                    <a:pt x="549432" y="172320"/>
                  </a:lnTo>
                  <a:lnTo>
                    <a:pt x="438021" y="253161"/>
                  </a:lnTo>
                  <a:lnTo>
                    <a:pt x="466735" y="273161"/>
                  </a:lnTo>
                  <a:lnTo>
                    <a:pt x="495246" y="293888"/>
                  </a:lnTo>
                  <a:lnTo>
                    <a:pt x="523674" y="314848"/>
                  </a:lnTo>
                  <a:lnTo>
                    <a:pt x="552142" y="335550"/>
                  </a:lnTo>
                  <a:lnTo>
                    <a:pt x="528811" y="362855"/>
                  </a:lnTo>
                  <a:lnTo>
                    <a:pt x="505826" y="390948"/>
                  </a:lnTo>
                  <a:lnTo>
                    <a:pt x="483072" y="419412"/>
                  </a:lnTo>
                  <a:lnTo>
                    <a:pt x="460438" y="447829"/>
                  </a:lnTo>
                  <a:lnTo>
                    <a:pt x="432926" y="427573"/>
                  </a:lnTo>
                  <a:lnTo>
                    <a:pt x="405274" y="407651"/>
                  </a:lnTo>
                  <a:lnTo>
                    <a:pt x="377585" y="387818"/>
                  </a:lnTo>
                  <a:lnTo>
                    <a:pt x="349963" y="367831"/>
                  </a:lnTo>
                  <a:lnTo>
                    <a:pt x="348927" y="484485"/>
                  </a:lnTo>
                  <a:lnTo>
                    <a:pt x="348827" y="499511"/>
                  </a:lnTo>
                  <a:lnTo>
                    <a:pt x="200562" y="501441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279" y="-50"/>
            <a:ext cx="5457824" cy="27280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6000" y="995044"/>
            <a:ext cx="9622155" cy="4844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ahoma"/>
              <a:cs typeface="Tahoma"/>
            </a:endParaRPr>
          </a:p>
          <a:p>
            <a:pPr marL="318770" marR="5080">
              <a:lnSpc>
                <a:spcPts val="13880"/>
              </a:lnSpc>
            </a:pPr>
            <a:r>
              <a:rPr dirty="0" sz="14200" spc="-38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200" spc="-47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459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4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6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3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200" spc="-19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180" b="1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dirty="0" sz="14200" spc="-25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8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2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2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9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200" spc="25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4200">
              <a:latin typeface="Trebuchet MS"/>
              <a:cs typeface="Trebuchet MS"/>
            </a:endParaRPr>
          </a:p>
          <a:p>
            <a:pPr marL="318770">
              <a:lnSpc>
                <a:spcPct val="100000"/>
              </a:lnSpc>
              <a:spcBef>
                <a:spcPts val="1470"/>
              </a:spcBef>
            </a:pPr>
            <a:r>
              <a:rPr dirty="0" sz="2600" spc="-65">
                <a:solidFill>
                  <a:srgbClr val="FFFFFF"/>
                </a:solidFill>
                <a:latin typeface="Tahoma"/>
                <a:cs typeface="Tahoma"/>
              </a:rPr>
              <a:t>Refer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Acts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14">
                <a:solidFill>
                  <a:srgbClr val="FFFFFF"/>
                </a:solidFill>
                <a:latin typeface="Tahoma"/>
                <a:cs typeface="Tahoma"/>
              </a:rPr>
              <a:t>17:22-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31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Tahoma"/>
                <a:cs typeface="Tahoma"/>
              </a:rPr>
              <a:t>story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Paul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“Unknown</a:t>
            </a:r>
            <a:r>
              <a:rPr dirty="0" sz="26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35">
                <a:solidFill>
                  <a:srgbClr val="FFFFFF"/>
                </a:solidFill>
                <a:latin typeface="Tahoma"/>
                <a:cs typeface="Tahoma"/>
              </a:rPr>
              <a:t>God”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69397" y="6087229"/>
            <a:ext cx="4549775" cy="2943225"/>
          </a:xfrm>
          <a:prstGeom prst="rect">
            <a:avLst/>
          </a:prstGeom>
          <a:solidFill>
            <a:srgbClr val="C2EC0C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399415">
              <a:lnSpc>
                <a:spcPct val="100000"/>
              </a:lnSpc>
            </a:pPr>
            <a:r>
              <a:rPr dirty="0" sz="2800" spc="-20" b="1">
                <a:solidFill>
                  <a:srgbClr val="131313"/>
                </a:solidFill>
                <a:latin typeface="Trebuchet MS"/>
                <a:cs typeface="Trebuchet MS"/>
              </a:rPr>
              <a:t>Half</a:t>
            </a:r>
            <a:r>
              <a:rPr dirty="0" sz="2800" spc="-40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131313"/>
                </a:solidFill>
                <a:latin typeface="Trebuchet MS"/>
                <a:cs typeface="Trebuchet MS"/>
              </a:rPr>
              <a:t>of</a:t>
            </a:r>
            <a:r>
              <a:rPr dirty="0" sz="2800" spc="-40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Table</a:t>
            </a:r>
            <a:endParaRPr sz="2800">
              <a:latin typeface="Trebuchet MS"/>
              <a:cs typeface="Trebuchet MS"/>
            </a:endParaRPr>
          </a:p>
          <a:p>
            <a:pPr marL="417195" marR="574675">
              <a:lnSpc>
                <a:spcPct val="114100"/>
              </a:lnSpc>
              <a:spcBef>
                <a:spcPts val="430"/>
              </a:spcBef>
            </a:pPr>
            <a:r>
              <a:rPr dirty="0" sz="2300" spc="65">
                <a:solidFill>
                  <a:srgbClr val="131313"/>
                </a:solidFill>
                <a:latin typeface="Tahoma"/>
                <a:cs typeface="Tahoma"/>
              </a:rPr>
              <a:t>How</a:t>
            </a:r>
            <a:r>
              <a:rPr dirty="0" sz="23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131313"/>
                </a:solidFill>
                <a:latin typeface="Tahoma"/>
                <a:cs typeface="Tahoma"/>
              </a:rPr>
              <a:t>do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we</a:t>
            </a:r>
            <a:r>
              <a:rPr dirty="0" sz="23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break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our</a:t>
            </a:r>
            <a:r>
              <a:rPr dirty="0" sz="23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jargon </a:t>
            </a:r>
            <a:r>
              <a:rPr dirty="0" sz="2300" spc="50">
                <a:solidFill>
                  <a:srgbClr val="131313"/>
                </a:solidFill>
                <a:latin typeface="Tahoma"/>
                <a:cs typeface="Tahoma"/>
              </a:rPr>
              <a:t>down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131313"/>
                </a:solidFill>
                <a:latin typeface="Tahoma"/>
                <a:cs typeface="Tahoma"/>
              </a:rPr>
              <a:t>for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55">
                <a:solidFill>
                  <a:srgbClr val="131313"/>
                </a:solidFill>
                <a:latin typeface="Tahoma"/>
                <a:cs typeface="Tahoma"/>
              </a:rPr>
              <a:t>non-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Adventists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483135" y="6119209"/>
            <a:ext cx="4549140" cy="2911475"/>
          </a:xfrm>
          <a:custGeom>
            <a:avLst/>
            <a:gdLst/>
            <a:ahLst/>
            <a:cxnLst/>
            <a:rect l="l" t="t" r="r" b="b"/>
            <a:pathLst>
              <a:path w="4549140" h="2911475">
                <a:moveTo>
                  <a:pt x="4548699" y="2911167"/>
                </a:moveTo>
                <a:lnTo>
                  <a:pt x="0" y="2911167"/>
                </a:lnTo>
                <a:lnTo>
                  <a:pt x="0" y="0"/>
                </a:lnTo>
                <a:lnTo>
                  <a:pt x="4548699" y="0"/>
                </a:lnTo>
                <a:lnTo>
                  <a:pt x="4548699" y="2911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911515" y="6426675"/>
            <a:ext cx="3045460" cy="13709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just" marL="12700" marR="5080">
              <a:lnSpc>
                <a:spcPct val="115900"/>
              </a:lnSpc>
              <a:spcBef>
                <a:spcPts val="290"/>
              </a:spcBef>
            </a:pPr>
            <a:r>
              <a:rPr dirty="0" sz="2800" spc="-120" b="1">
                <a:solidFill>
                  <a:srgbClr val="131313"/>
                </a:solidFill>
                <a:latin typeface="Trebuchet MS"/>
                <a:cs typeface="Trebuchet MS"/>
              </a:rPr>
              <a:t>Other</a:t>
            </a:r>
            <a:r>
              <a:rPr dirty="0" sz="2800" spc="-90" b="1">
                <a:solidFill>
                  <a:srgbClr val="131313"/>
                </a:solidFill>
                <a:latin typeface="Trebuchet MS"/>
                <a:cs typeface="Trebuchet MS"/>
              </a:rPr>
              <a:t> Half</a:t>
            </a:r>
            <a:r>
              <a:rPr dirty="0" sz="2800" spc="-10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270" b="1">
                <a:solidFill>
                  <a:srgbClr val="131313"/>
                </a:solidFill>
                <a:latin typeface="Trebuchet MS"/>
                <a:cs typeface="Trebuchet MS"/>
              </a:rPr>
              <a:t>of</a:t>
            </a:r>
            <a:r>
              <a:rPr dirty="0" sz="2800" spc="6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20" b="1">
                <a:solidFill>
                  <a:srgbClr val="131313"/>
                </a:solidFill>
                <a:latin typeface="Trebuchet MS"/>
                <a:cs typeface="Trebuchet MS"/>
              </a:rPr>
              <a:t>Table </a:t>
            </a:r>
            <a:r>
              <a:rPr dirty="0" sz="2300" spc="-50">
                <a:solidFill>
                  <a:srgbClr val="131313"/>
                </a:solidFill>
                <a:latin typeface="Tahoma"/>
                <a:cs typeface="Tahoma"/>
              </a:rPr>
              <a:t>Talk</a:t>
            </a:r>
            <a:r>
              <a:rPr dirty="0" sz="2300" spc="-1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131313"/>
                </a:solidFill>
                <a:latin typeface="Tahoma"/>
                <a:cs typeface="Tahoma"/>
              </a:rPr>
              <a:t>about</a:t>
            </a:r>
            <a:r>
              <a:rPr dirty="0" sz="2300" spc="-13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55">
                <a:solidFill>
                  <a:srgbClr val="131313"/>
                </a:solidFill>
                <a:latin typeface="Tahoma"/>
                <a:cs typeface="Tahoma"/>
              </a:rPr>
              <a:t>ways</a:t>
            </a:r>
            <a:r>
              <a:rPr dirty="0" sz="2300" spc="-11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14">
                <a:solidFill>
                  <a:srgbClr val="131313"/>
                </a:solidFill>
                <a:latin typeface="Tahoma"/>
                <a:cs typeface="Tahoma"/>
              </a:rPr>
              <a:t>that</a:t>
            </a:r>
            <a:r>
              <a:rPr dirty="0" sz="2300" spc="-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we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can</a:t>
            </a:r>
            <a:r>
              <a:rPr dirty="0" sz="23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60">
                <a:solidFill>
                  <a:srgbClr val="131313"/>
                </a:solidFill>
                <a:latin typeface="Tahoma"/>
                <a:cs typeface="Tahoma"/>
              </a:rPr>
              <a:t>be</a:t>
            </a:r>
            <a:r>
              <a:rPr dirty="0" sz="2300" spc="-2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more</a:t>
            </a:r>
            <a:r>
              <a:rPr dirty="0" sz="23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inclusive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14" name="object 14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02228" y="0"/>
            <a:ext cx="17285970" cy="10287000"/>
            <a:chOff x="1002228" y="0"/>
            <a:chExt cx="17285970" cy="1028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2160" y="7764909"/>
              <a:ext cx="5443862" cy="2522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26412" y="0"/>
              <a:ext cx="3561587" cy="3935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2832" y="1028699"/>
              <a:ext cx="8462032" cy="78773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6991" y="3456399"/>
              <a:ext cx="7592059" cy="41910"/>
            </a:xfrm>
            <a:custGeom>
              <a:avLst/>
              <a:gdLst/>
              <a:ahLst/>
              <a:cxnLst/>
              <a:rect l="l" t="t" r="r" b="b"/>
              <a:pathLst>
                <a:path w="7592059" h="41910">
                  <a:moveTo>
                    <a:pt x="0" y="41408"/>
                  </a:moveTo>
                  <a:lnTo>
                    <a:pt x="7592056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994265" y="1648500"/>
            <a:ext cx="6582409" cy="172973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150" spc="-10"/>
              <a:t>Challenge</a:t>
            </a:r>
            <a:endParaRPr sz="11150"/>
          </a:p>
        </p:txBody>
      </p:sp>
      <p:sp>
        <p:nvSpPr>
          <p:cNvPr id="9" name="object 9"/>
          <p:cNvSpPr txBox="1"/>
          <p:nvPr/>
        </p:nvSpPr>
        <p:spPr>
          <a:xfrm>
            <a:off x="1016000" y="5483949"/>
            <a:ext cx="7786370" cy="402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leaders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act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FFFFFF"/>
                </a:solidFill>
                <a:latin typeface="Tahoma"/>
                <a:cs typeface="Tahoma"/>
              </a:rPr>
              <a:t>facilitators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create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culture </a:t>
            </a:r>
            <a:r>
              <a:rPr dirty="0" sz="2300" spc="-6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2300" spc="-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encourages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dialogue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welcomes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diverse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perspectives,</a:t>
            </a:r>
            <a:r>
              <a:rPr dirty="0" sz="23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allowing</a:t>
            </a:r>
            <a:r>
              <a:rPr dirty="0" sz="23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participants</a:t>
            </a:r>
            <a:r>
              <a:rPr dirty="0" sz="23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3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challenge</a:t>
            </a:r>
            <a:r>
              <a:rPr dirty="0" sz="23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dirty="0" sz="23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beliefs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meaningfully.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fostering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70">
                <a:solidFill>
                  <a:srgbClr val="FFFFFF"/>
                </a:solidFill>
                <a:latin typeface="Tahoma"/>
                <a:cs typeface="Tahoma"/>
              </a:rPr>
              <a:t>trust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through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conversation, connection,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community,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empower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individuals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explore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ideas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they</a:t>
            </a:r>
            <a:r>
              <a:rPr dirty="0" sz="23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3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never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considered.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3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approach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honors</a:t>
            </a:r>
            <a:r>
              <a:rPr dirty="0" sz="23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disagreements</a:t>
            </a:r>
            <a:r>
              <a:rPr dirty="0" sz="23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ensures</a:t>
            </a:r>
            <a:r>
              <a:rPr dirty="0" sz="23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everyone</a:t>
            </a:r>
            <a:r>
              <a:rPr dirty="0" sz="23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feels</a:t>
            </a:r>
            <a:r>
              <a:rPr dirty="0" sz="23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seen</a:t>
            </a:r>
            <a:r>
              <a:rPr dirty="0" sz="23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accepted.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Tahoma"/>
                <a:cs typeface="Tahoma"/>
              </a:rPr>
              <a:t>Ultimately,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facilitating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discussions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supportive </a:t>
            </a:r>
            <a:r>
              <a:rPr dirty="0" sz="2300" spc="-45">
                <a:solidFill>
                  <a:srgbClr val="FFFFFF"/>
                </a:solidFill>
                <a:latin typeface="Tahoma"/>
                <a:cs typeface="Tahoma"/>
              </a:rPr>
              <a:t>environment,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leaders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enable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Tahoma"/>
                <a:cs typeface="Tahoma"/>
              </a:rPr>
              <a:t>faith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evolve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profound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ways.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93211" y="0"/>
            <a:ext cx="2094864" cy="10287000"/>
            <a:chOff x="16193211" y="0"/>
            <a:chExt cx="2094864" cy="10287000"/>
          </a:xfrm>
        </p:grpSpPr>
        <p:sp>
          <p:nvSpPr>
            <p:cNvPr id="11" name="object 11"/>
            <p:cNvSpPr/>
            <p:nvPr/>
          </p:nvSpPr>
          <p:spPr>
            <a:xfrm>
              <a:off x="16193211" y="11"/>
              <a:ext cx="2094864" cy="10287000"/>
            </a:xfrm>
            <a:custGeom>
              <a:avLst/>
              <a:gdLst/>
              <a:ahLst/>
              <a:cxnLst/>
              <a:rect l="l" t="t" r="r" b="b"/>
              <a:pathLst>
                <a:path w="2094865" h="10287000">
                  <a:moveTo>
                    <a:pt x="2094776" y="0"/>
                  </a:moveTo>
                  <a:lnTo>
                    <a:pt x="2018576" y="0"/>
                  </a:lnTo>
                  <a:lnTo>
                    <a:pt x="2018576" y="8249031"/>
                  </a:lnTo>
                  <a:lnTo>
                    <a:pt x="0" y="8249031"/>
                  </a:lnTo>
                  <a:lnTo>
                    <a:pt x="0" y="10286987"/>
                  </a:lnTo>
                  <a:lnTo>
                    <a:pt x="2018576" y="10286987"/>
                  </a:lnTo>
                  <a:lnTo>
                    <a:pt x="2093683" y="10286987"/>
                  </a:lnTo>
                  <a:lnTo>
                    <a:pt x="2094776" y="10286987"/>
                  </a:lnTo>
                  <a:lnTo>
                    <a:pt x="2094776" y="0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21649" y="8449061"/>
              <a:ext cx="1638299" cy="16382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07017" y="3835945"/>
            <a:ext cx="7594600" cy="1317625"/>
          </a:xfrm>
          <a:prstGeom prst="rect">
            <a:avLst/>
          </a:prstGeom>
          <a:solidFill>
            <a:srgbClr val="C2EC0C"/>
          </a:solidFill>
        </p:spPr>
        <p:txBody>
          <a:bodyPr wrap="square" lIns="0" tIns="255904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2014"/>
              </a:spcBef>
            </a:pP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Overview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  <a:spcBef>
                <a:spcPts val="935"/>
              </a:spcBef>
            </a:pP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2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safe</a:t>
            </a:r>
            <a:r>
              <a:rPr dirty="0" sz="23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spaces</a:t>
            </a:r>
            <a:r>
              <a:rPr dirty="0" sz="23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131313"/>
                </a:solidFill>
                <a:latin typeface="Tahoma"/>
                <a:cs typeface="Tahoma"/>
              </a:rPr>
              <a:t>for</a:t>
            </a:r>
            <a:r>
              <a:rPr dirty="0" sz="2300" spc="-22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open</a:t>
            </a:r>
            <a:r>
              <a:rPr dirty="0" sz="23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dialogue</a:t>
            </a:r>
            <a:r>
              <a:rPr dirty="0" sz="23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300" spc="-22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exploration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98590"/>
            <a:ext cx="17261205" cy="5457825"/>
            <a:chOff x="0" y="3798590"/>
            <a:chExt cx="17261205" cy="545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98590"/>
              <a:ext cx="4197750" cy="5457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699" y="6119209"/>
              <a:ext cx="16232505" cy="3027045"/>
            </a:xfrm>
            <a:custGeom>
              <a:avLst/>
              <a:gdLst/>
              <a:ahLst/>
              <a:cxnLst/>
              <a:rect l="l" t="t" r="r" b="b"/>
              <a:pathLst>
                <a:path w="16232505" h="3027045">
                  <a:moveTo>
                    <a:pt x="16232397" y="3026579"/>
                  </a:moveTo>
                  <a:lnTo>
                    <a:pt x="0" y="3026579"/>
                  </a:lnTo>
                  <a:lnTo>
                    <a:pt x="0" y="0"/>
                  </a:lnTo>
                  <a:lnTo>
                    <a:pt x="16232397" y="0"/>
                  </a:lnTo>
                  <a:lnTo>
                    <a:pt x="16232397" y="30265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582073" y="6547394"/>
            <a:ext cx="12562840" cy="1993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325"/>
              </a:lnSpc>
              <a:spcBef>
                <a:spcPts val="100"/>
              </a:spcBef>
            </a:pPr>
            <a:r>
              <a:rPr dirty="0" sz="2800" spc="50" b="1">
                <a:solidFill>
                  <a:srgbClr val="131313"/>
                </a:solidFill>
                <a:latin typeface="Trebuchet MS"/>
                <a:cs typeface="Trebuchet MS"/>
              </a:rPr>
              <a:t>Each</a:t>
            </a:r>
            <a:r>
              <a:rPr dirty="0" sz="2800" spc="-35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person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75" b="1">
                <a:solidFill>
                  <a:srgbClr val="131313"/>
                </a:solidFill>
                <a:latin typeface="Trebuchet MS"/>
                <a:cs typeface="Trebuchet MS"/>
              </a:rPr>
              <a:t>will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65" b="1">
                <a:solidFill>
                  <a:srgbClr val="131313"/>
                </a:solidFill>
                <a:latin typeface="Trebuchet MS"/>
                <a:cs typeface="Trebuchet MS"/>
              </a:rPr>
              <a:t>create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70" b="1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challenging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131313"/>
                </a:solidFill>
                <a:latin typeface="Trebuchet MS"/>
                <a:cs typeface="Trebuchet MS"/>
              </a:rPr>
              <a:t>question,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70" b="1">
                <a:solidFill>
                  <a:srgbClr val="131313"/>
                </a:solidFill>
                <a:latin typeface="Trebuchet MS"/>
                <a:cs typeface="Trebuchet MS"/>
              </a:rPr>
              <a:t>based</a:t>
            </a:r>
            <a:r>
              <a:rPr dirty="0" sz="2800" spc="-35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55" b="1">
                <a:solidFill>
                  <a:srgbClr val="131313"/>
                </a:solidFill>
                <a:latin typeface="Trebuchet MS"/>
                <a:cs typeface="Trebuchet MS"/>
              </a:rPr>
              <a:t>on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131313"/>
                </a:solidFill>
                <a:latin typeface="Trebuchet MS"/>
                <a:cs typeface="Trebuchet MS"/>
              </a:rPr>
              <a:t>the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131313"/>
                </a:solidFill>
                <a:latin typeface="Trebuchet MS"/>
                <a:cs typeface="Trebuchet MS"/>
              </a:rPr>
              <a:t>story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131313"/>
                </a:solidFill>
                <a:latin typeface="Trebuchet MS"/>
                <a:cs typeface="Trebuchet MS"/>
              </a:rPr>
              <a:t>of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55" b="1">
                <a:solidFill>
                  <a:srgbClr val="131313"/>
                </a:solidFill>
                <a:latin typeface="Trebuchet MS"/>
                <a:cs typeface="Trebuchet MS"/>
              </a:rPr>
              <a:t>Noah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2725"/>
              </a:lnSpc>
            </a:pP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Take</a:t>
            </a:r>
            <a:r>
              <a:rPr dirty="0" sz="23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25">
                <a:solidFill>
                  <a:srgbClr val="131313"/>
                </a:solidFill>
                <a:latin typeface="Tahoma"/>
                <a:cs typeface="Tahoma"/>
              </a:rPr>
              <a:t>1-</a:t>
            </a:r>
            <a:r>
              <a:rPr dirty="0" sz="2300" spc="75">
                <a:solidFill>
                  <a:srgbClr val="131313"/>
                </a:solidFill>
                <a:latin typeface="Tahoma"/>
                <a:cs typeface="Tahoma"/>
              </a:rPr>
              <a:t>2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minutes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3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question.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100"/>
              </a:lnSpc>
            </a:pP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Ask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your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question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65">
                <a:solidFill>
                  <a:srgbClr val="131313"/>
                </a:solidFill>
                <a:latin typeface="Tahoma"/>
                <a:cs typeface="Tahoma"/>
              </a:rPr>
              <a:t>at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your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55">
                <a:solidFill>
                  <a:srgbClr val="131313"/>
                </a:solidFill>
                <a:latin typeface="Tahoma"/>
                <a:cs typeface="Tahoma"/>
              </a:rPr>
              <a:t>table.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0">
                <a:solidFill>
                  <a:srgbClr val="131313"/>
                </a:solidFill>
                <a:latin typeface="Tahoma"/>
                <a:cs typeface="Tahoma"/>
              </a:rPr>
              <a:t>If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you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131313"/>
                </a:solidFill>
                <a:latin typeface="Tahoma"/>
                <a:cs typeface="Tahoma"/>
              </a:rPr>
              <a:t>hear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an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131313"/>
                </a:solidFill>
                <a:latin typeface="Tahoma"/>
                <a:cs typeface="Tahoma"/>
              </a:rPr>
              <a:t>interesting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question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want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65">
                <a:solidFill>
                  <a:srgbClr val="131313"/>
                </a:solidFill>
                <a:latin typeface="Tahoma"/>
                <a:cs typeface="Tahoma"/>
              </a:rPr>
              <a:t>further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understanding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of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why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they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are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asking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20">
                <a:solidFill>
                  <a:srgbClr val="131313"/>
                </a:solidFill>
                <a:latin typeface="Tahoma"/>
                <a:cs typeface="Tahoma"/>
              </a:rPr>
              <a:t>it,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use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phrase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“Tell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105">
                <a:solidFill>
                  <a:srgbClr val="131313"/>
                </a:solidFill>
                <a:latin typeface="Tahoma"/>
                <a:cs typeface="Tahoma"/>
              </a:rPr>
              <a:t>Me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131313"/>
                </a:solidFill>
                <a:latin typeface="Tahoma"/>
                <a:cs typeface="Tahoma"/>
              </a:rPr>
              <a:t>More”.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Sometimes,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individual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is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not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asking</a:t>
            </a:r>
            <a:r>
              <a:rPr dirty="0" sz="23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about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specific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question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15">
                <a:solidFill>
                  <a:srgbClr val="131313"/>
                </a:solidFill>
                <a:latin typeface="Tahoma"/>
                <a:cs typeface="Tahoma"/>
              </a:rPr>
              <a:t>-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they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have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deeper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issue/concept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they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are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131313"/>
                </a:solidFill>
                <a:latin typeface="Tahoma"/>
                <a:cs typeface="Tahoma"/>
              </a:rPr>
              <a:t>trying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understand.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995044"/>
            <a:ext cx="9622155" cy="426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ahoma"/>
              <a:cs typeface="Tahoma"/>
            </a:endParaRPr>
          </a:p>
          <a:p>
            <a:pPr marL="318770" marR="5080">
              <a:lnSpc>
                <a:spcPts val="13880"/>
              </a:lnSpc>
            </a:pPr>
            <a:r>
              <a:rPr dirty="0" sz="14200" spc="-38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200" spc="-47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459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4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6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3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200" spc="-19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180" b="1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dirty="0" sz="14200" spc="-25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8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2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2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9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200" spc="25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4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63950" y="927722"/>
            <a:ext cx="5608320" cy="122555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r" marR="62230">
              <a:lnSpc>
                <a:spcPct val="100000"/>
              </a:lnSpc>
              <a:spcBef>
                <a:spcPts val="490"/>
              </a:spcBef>
            </a:pP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discussion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groups!</a:t>
            </a:r>
            <a:endParaRPr sz="2300">
              <a:latin typeface="Tahoma"/>
              <a:cs typeface="Tahoma"/>
            </a:endParaRPr>
          </a:p>
          <a:p>
            <a:pPr algn="r" marL="3074035" marR="5080" indent="-930910">
              <a:lnSpc>
                <a:spcPct val="114100"/>
              </a:lnSpc>
            </a:pP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online,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chat.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Tahoma"/>
                <a:cs typeface="Tahoma"/>
              </a:rPr>
              <a:t>minutes.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279" y="-50"/>
            <a:ext cx="5457824" cy="272801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8249036"/>
            <a:ext cx="18287365" cy="2038350"/>
            <a:chOff x="0" y="8249036"/>
            <a:chExt cx="18287365" cy="2038350"/>
          </a:xfrm>
        </p:grpSpPr>
        <p:sp>
          <p:nvSpPr>
            <p:cNvPr id="10" name="object 10"/>
            <p:cNvSpPr/>
            <p:nvPr/>
          </p:nvSpPr>
          <p:spPr>
            <a:xfrm>
              <a:off x="0" y="9258299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700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699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8242" y="9521870"/>
              <a:ext cx="552450" cy="501650"/>
            </a:xfrm>
            <a:custGeom>
              <a:avLst/>
              <a:gdLst/>
              <a:ahLst/>
              <a:cxnLst/>
              <a:rect l="l" t="t" r="r" b="b"/>
              <a:pathLst>
                <a:path w="552450" h="501650">
                  <a:moveTo>
                    <a:pt x="200562" y="501441"/>
                  </a:moveTo>
                  <a:lnTo>
                    <a:pt x="201158" y="468718"/>
                  </a:lnTo>
                  <a:lnTo>
                    <a:pt x="201372" y="435935"/>
                  </a:lnTo>
                  <a:lnTo>
                    <a:pt x="201391" y="403143"/>
                  </a:lnTo>
                  <a:lnTo>
                    <a:pt x="201402" y="370393"/>
                  </a:lnTo>
                  <a:lnTo>
                    <a:pt x="175875" y="388649"/>
                  </a:lnTo>
                  <a:lnTo>
                    <a:pt x="150386" y="407002"/>
                  </a:lnTo>
                  <a:lnTo>
                    <a:pt x="124936" y="425453"/>
                  </a:lnTo>
                  <a:lnTo>
                    <a:pt x="99524" y="444002"/>
                  </a:lnTo>
                  <a:lnTo>
                    <a:pt x="7763" y="331620"/>
                  </a:lnTo>
                  <a:lnTo>
                    <a:pt x="34556" y="313100"/>
                  </a:lnTo>
                  <a:lnTo>
                    <a:pt x="61174" y="293875"/>
                  </a:lnTo>
                  <a:lnTo>
                    <a:pt x="87658" y="274295"/>
                  </a:lnTo>
                  <a:lnTo>
                    <a:pt x="114049" y="254708"/>
                  </a:lnTo>
                  <a:lnTo>
                    <a:pt x="85705" y="235565"/>
                  </a:lnTo>
                  <a:lnTo>
                    <a:pt x="56858" y="214617"/>
                  </a:lnTo>
                  <a:lnTo>
                    <a:pt x="28094" y="193134"/>
                  </a:lnTo>
                  <a:lnTo>
                    <a:pt x="0" y="172384"/>
                  </a:lnTo>
                  <a:lnTo>
                    <a:pt x="91616" y="60168"/>
                  </a:lnTo>
                  <a:lnTo>
                    <a:pt x="118491" y="79753"/>
                  </a:lnTo>
                  <a:lnTo>
                    <a:pt x="145405" y="99240"/>
                  </a:lnTo>
                  <a:lnTo>
                    <a:pt x="172356" y="118631"/>
                  </a:lnTo>
                  <a:lnTo>
                    <a:pt x="199345" y="137924"/>
                  </a:lnTo>
                  <a:lnTo>
                    <a:pt x="198915" y="103465"/>
                  </a:lnTo>
                  <a:lnTo>
                    <a:pt x="198813" y="68975"/>
                  </a:lnTo>
                  <a:lnTo>
                    <a:pt x="198781" y="34479"/>
                  </a:lnTo>
                  <a:lnTo>
                    <a:pt x="198561" y="0"/>
                  </a:lnTo>
                  <a:lnTo>
                    <a:pt x="235694" y="1118"/>
                  </a:lnTo>
                  <a:lnTo>
                    <a:pt x="272861" y="1724"/>
                  </a:lnTo>
                  <a:lnTo>
                    <a:pt x="310032" y="2081"/>
                  </a:lnTo>
                  <a:lnTo>
                    <a:pt x="347178" y="2453"/>
                  </a:lnTo>
                  <a:lnTo>
                    <a:pt x="347027" y="36686"/>
                  </a:lnTo>
                  <a:lnTo>
                    <a:pt x="347211" y="70951"/>
                  </a:lnTo>
                  <a:lnTo>
                    <a:pt x="347538" y="105218"/>
                  </a:lnTo>
                  <a:lnTo>
                    <a:pt x="347811" y="139462"/>
                  </a:lnTo>
                  <a:lnTo>
                    <a:pt x="375467" y="120230"/>
                  </a:lnTo>
                  <a:lnTo>
                    <a:pt x="402985" y="100456"/>
                  </a:lnTo>
                  <a:lnTo>
                    <a:pt x="430377" y="80352"/>
                  </a:lnTo>
                  <a:lnTo>
                    <a:pt x="457654" y="60131"/>
                  </a:lnTo>
                  <a:lnTo>
                    <a:pt x="480519" y="88295"/>
                  </a:lnTo>
                  <a:lnTo>
                    <a:pt x="503438" y="116381"/>
                  </a:lnTo>
                  <a:lnTo>
                    <a:pt x="526409" y="144389"/>
                  </a:lnTo>
                  <a:lnTo>
                    <a:pt x="549432" y="172320"/>
                  </a:lnTo>
                  <a:lnTo>
                    <a:pt x="438021" y="253161"/>
                  </a:lnTo>
                  <a:lnTo>
                    <a:pt x="466735" y="273161"/>
                  </a:lnTo>
                  <a:lnTo>
                    <a:pt x="495246" y="293888"/>
                  </a:lnTo>
                  <a:lnTo>
                    <a:pt x="523674" y="314848"/>
                  </a:lnTo>
                  <a:lnTo>
                    <a:pt x="552142" y="335550"/>
                  </a:lnTo>
                  <a:lnTo>
                    <a:pt x="528811" y="362855"/>
                  </a:lnTo>
                  <a:lnTo>
                    <a:pt x="505826" y="390948"/>
                  </a:lnTo>
                  <a:lnTo>
                    <a:pt x="483072" y="419412"/>
                  </a:lnTo>
                  <a:lnTo>
                    <a:pt x="460438" y="447829"/>
                  </a:lnTo>
                  <a:lnTo>
                    <a:pt x="432926" y="427573"/>
                  </a:lnTo>
                  <a:lnTo>
                    <a:pt x="405274" y="407651"/>
                  </a:lnTo>
                  <a:lnTo>
                    <a:pt x="377585" y="387818"/>
                  </a:lnTo>
                  <a:lnTo>
                    <a:pt x="349963" y="367831"/>
                  </a:lnTo>
                  <a:lnTo>
                    <a:pt x="348927" y="484485"/>
                  </a:lnTo>
                  <a:lnTo>
                    <a:pt x="348827" y="499511"/>
                  </a:lnTo>
                  <a:lnTo>
                    <a:pt x="200562" y="501441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1650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22331" y="5417569"/>
            <a:ext cx="1532699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Bibles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Genesis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7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7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6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Tahoma"/>
                <a:cs typeface="Tahoma"/>
              </a:rPr>
              <a:t>story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Tahoma"/>
                <a:cs typeface="Tahoma"/>
              </a:rPr>
              <a:t>Noah.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theme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65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6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50">
                <a:solidFill>
                  <a:srgbClr val="FFFFFF"/>
                </a:solidFill>
                <a:latin typeface="Tahoma"/>
                <a:cs typeface="Tahoma"/>
              </a:rPr>
              <a:t>God’s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Promises.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26423" y="2085399"/>
              <a:ext cx="3461575" cy="5457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57529"/>
              <a:ext cx="18287999" cy="44294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208516" cy="481336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700" y="4296469"/>
            <a:ext cx="15647035" cy="29432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15570" rIns="0" bIns="0" rtlCol="0" vert="horz">
            <a:spAutoFit/>
          </a:bodyPr>
          <a:lstStyle/>
          <a:p>
            <a:pPr marL="317500" marR="577215">
              <a:lnSpc>
                <a:spcPct val="114999"/>
              </a:lnSpc>
              <a:spcBef>
                <a:spcPts val="910"/>
              </a:spcBef>
            </a:pP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Consistency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is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key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building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35">
                <a:solidFill>
                  <a:srgbClr val="131313"/>
                </a:solidFill>
                <a:latin typeface="Tahoma"/>
                <a:cs typeface="Tahoma"/>
              </a:rPr>
              <a:t>reliability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70">
                <a:solidFill>
                  <a:srgbClr val="131313"/>
                </a:solidFill>
                <a:latin typeface="Tahoma"/>
                <a:cs typeface="Tahoma"/>
              </a:rPr>
              <a:t>trust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Sabbath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School,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allowing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young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adults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30">
                <a:solidFill>
                  <a:srgbClr val="131313"/>
                </a:solidFill>
                <a:latin typeface="Tahoma"/>
                <a:cs typeface="Tahoma"/>
              </a:rPr>
              <a:t>feel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secure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and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supported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50">
                <a:solidFill>
                  <a:srgbClr val="131313"/>
                </a:solidFill>
                <a:latin typeface="Tahoma"/>
                <a:cs typeface="Tahoma"/>
              </a:rPr>
              <a:t>their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55">
                <a:solidFill>
                  <a:srgbClr val="131313"/>
                </a:solidFill>
                <a:latin typeface="Tahoma"/>
                <a:cs typeface="Tahoma"/>
              </a:rPr>
              <a:t>faith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65">
                <a:solidFill>
                  <a:srgbClr val="131313"/>
                </a:solidFill>
                <a:latin typeface="Tahoma"/>
                <a:cs typeface="Tahoma"/>
              </a:rPr>
              <a:t>journey.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When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they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see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131313"/>
                </a:solidFill>
                <a:latin typeface="Tahoma"/>
                <a:cs typeface="Tahoma"/>
              </a:rPr>
              <a:t>commitment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showing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75">
                <a:solidFill>
                  <a:srgbClr val="131313"/>
                </a:solidFill>
                <a:latin typeface="Tahoma"/>
                <a:cs typeface="Tahoma"/>
              </a:rPr>
              <a:t>up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engaging</a:t>
            </a:r>
            <a:r>
              <a:rPr dirty="0" sz="25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genuinely,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it </a:t>
            </a:r>
            <a:r>
              <a:rPr dirty="0" sz="2500" spc="-55">
                <a:solidFill>
                  <a:srgbClr val="131313"/>
                </a:solidFill>
                <a:latin typeface="Tahoma"/>
                <a:cs typeface="Tahoma"/>
              </a:rPr>
              <a:t>fosters</a:t>
            </a:r>
            <a:r>
              <a:rPr dirty="0" sz="25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an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environment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where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they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can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open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75">
                <a:solidFill>
                  <a:srgbClr val="131313"/>
                </a:solidFill>
                <a:latin typeface="Tahoma"/>
                <a:cs typeface="Tahoma"/>
              </a:rPr>
              <a:t>up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131313"/>
                </a:solidFill>
                <a:latin typeface="Tahoma"/>
                <a:cs typeface="Tahoma"/>
              </a:rPr>
              <a:t>without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10">
                <a:solidFill>
                  <a:srgbClr val="131313"/>
                </a:solidFill>
                <a:latin typeface="Tahoma"/>
                <a:cs typeface="Tahoma"/>
              </a:rPr>
              <a:t>fear.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This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35">
                <a:solidFill>
                  <a:srgbClr val="131313"/>
                </a:solidFill>
                <a:latin typeface="Tahoma"/>
                <a:cs typeface="Tahoma"/>
              </a:rPr>
              <a:t>reliability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is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especially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35">
                <a:solidFill>
                  <a:srgbClr val="131313"/>
                </a:solidFill>
                <a:latin typeface="Tahoma"/>
                <a:cs typeface="Tahoma"/>
              </a:rPr>
              <a:t>important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65">
                <a:solidFill>
                  <a:srgbClr val="131313"/>
                </a:solidFill>
                <a:latin typeface="Tahoma"/>
                <a:cs typeface="Tahoma"/>
              </a:rPr>
              <a:t>for</a:t>
            </a:r>
            <a:r>
              <a:rPr dirty="0" sz="2500" spc="-2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131313"/>
                </a:solidFill>
                <a:latin typeface="Tahoma"/>
                <a:cs typeface="Tahoma"/>
              </a:rPr>
              <a:t>those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healing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55">
                <a:solidFill>
                  <a:srgbClr val="131313"/>
                </a:solidFill>
                <a:latin typeface="Tahoma"/>
                <a:cs typeface="Tahoma"/>
              </a:rPr>
              <a:t>from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church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90">
                <a:solidFill>
                  <a:srgbClr val="131313"/>
                </a:solidFill>
                <a:latin typeface="Tahoma"/>
                <a:cs typeface="Tahoma"/>
              </a:rPr>
              <a:t>hurt,</a:t>
            </a:r>
            <a:r>
              <a:rPr dirty="0" sz="2500" spc="-2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as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55">
                <a:solidFill>
                  <a:srgbClr val="131313"/>
                </a:solidFill>
                <a:latin typeface="Tahoma"/>
                <a:cs typeface="Tahoma"/>
              </a:rPr>
              <a:t>it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helps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them</a:t>
            </a:r>
            <a:r>
              <a:rPr dirty="0" sz="2500" spc="-2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develop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70">
                <a:solidFill>
                  <a:srgbClr val="131313"/>
                </a:solidFill>
                <a:latin typeface="Tahoma"/>
                <a:cs typeface="Tahoma"/>
              </a:rPr>
              <a:t>trust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they</a:t>
            </a:r>
            <a:r>
              <a:rPr dirty="0" sz="2500" spc="-2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need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grow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500" spc="-2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connect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with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both</a:t>
            </a:r>
            <a:r>
              <a:rPr dirty="0" sz="25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45">
                <a:solidFill>
                  <a:srgbClr val="131313"/>
                </a:solidFill>
                <a:latin typeface="Tahoma"/>
                <a:cs typeface="Tahoma"/>
              </a:rPr>
              <a:t>God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35">
                <a:solidFill>
                  <a:srgbClr val="131313"/>
                </a:solidFill>
                <a:latin typeface="Tahoma"/>
                <a:cs typeface="Tahoma"/>
              </a:rPr>
              <a:t>community.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By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embodying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God's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consistent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presence,</a:t>
            </a:r>
            <a:r>
              <a:rPr dirty="0" sz="25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Sabbath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School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becomes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45">
                <a:solidFill>
                  <a:srgbClr val="131313"/>
                </a:solidFill>
                <a:latin typeface="Tahoma"/>
                <a:cs typeface="Tahoma"/>
              </a:rPr>
              <a:t>safe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haven</a:t>
            </a:r>
            <a:r>
              <a:rPr dirty="0" sz="25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65">
                <a:solidFill>
                  <a:srgbClr val="131313"/>
                </a:solidFill>
                <a:latin typeface="Tahoma"/>
                <a:cs typeface="Tahoma"/>
              </a:rPr>
              <a:t>for</a:t>
            </a:r>
            <a:r>
              <a:rPr dirty="0" sz="25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0">
                <a:solidFill>
                  <a:srgbClr val="131313"/>
                </a:solidFill>
                <a:latin typeface="Tahoma"/>
                <a:cs typeface="Tahoma"/>
              </a:rPr>
              <a:t>young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adults</a:t>
            </a:r>
            <a:r>
              <a:rPr dirty="0" sz="2500" spc="-3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500" spc="-3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131313"/>
                </a:solidFill>
                <a:latin typeface="Tahoma"/>
                <a:cs typeface="Tahoma"/>
              </a:rPr>
              <a:t>strengthen</a:t>
            </a:r>
            <a:r>
              <a:rPr dirty="0" sz="25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50">
                <a:solidFill>
                  <a:srgbClr val="131313"/>
                </a:solidFill>
                <a:latin typeface="Tahoma"/>
                <a:cs typeface="Tahoma"/>
              </a:rPr>
              <a:t>their</a:t>
            </a:r>
            <a:r>
              <a:rPr dirty="0" sz="2500" spc="-3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55">
                <a:solidFill>
                  <a:srgbClr val="131313"/>
                </a:solidFill>
                <a:latin typeface="Tahoma"/>
                <a:cs typeface="Tahoma"/>
              </a:rPr>
              <a:t>faith</a:t>
            </a:r>
            <a:r>
              <a:rPr dirty="0" sz="2500" spc="-3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131313"/>
                </a:solidFill>
                <a:latin typeface="Tahoma"/>
                <a:cs typeface="Tahoma"/>
              </a:rPr>
              <a:t>and</a:t>
            </a:r>
            <a:r>
              <a:rPr dirty="0" sz="2500" spc="-2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131313"/>
                </a:solidFill>
                <a:latin typeface="Tahoma"/>
                <a:cs typeface="Tahoma"/>
              </a:rPr>
              <a:t>relationships.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0" y="1874347"/>
            <a:ext cx="7942580" cy="1934845"/>
          </a:xfrm>
          <a:prstGeom prst="rect">
            <a:avLst/>
          </a:prstGeom>
          <a:solidFill>
            <a:srgbClr val="C2EC0C"/>
          </a:solidFill>
        </p:spPr>
        <p:txBody>
          <a:bodyPr wrap="square" lIns="0" tIns="287020" rIns="0" bIns="0" rtlCol="0" vert="horz">
            <a:spAutoFit/>
          </a:bodyPr>
          <a:lstStyle/>
          <a:p>
            <a:pPr marL="440690">
              <a:lnSpc>
                <a:spcPct val="100000"/>
              </a:lnSpc>
              <a:spcBef>
                <a:spcPts val="2260"/>
              </a:spcBef>
            </a:pP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Overview</a:t>
            </a:r>
            <a:endParaRPr sz="2800">
              <a:latin typeface="Trebuchet MS"/>
              <a:cs typeface="Trebuchet MS"/>
            </a:endParaRPr>
          </a:p>
          <a:p>
            <a:pPr marL="440690" marR="516255">
              <a:lnSpc>
                <a:spcPct val="114100"/>
              </a:lnSpc>
              <a:spcBef>
                <a:spcPts val="455"/>
              </a:spcBef>
            </a:pP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safe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spaces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131313"/>
                </a:solidFill>
                <a:latin typeface="Tahoma"/>
                <a:cs typeface="Tahoma"/>
              </a:rPr>
              <a:t>that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are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not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rushed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but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80">
                <a:solidFill>
                  <a:srgbClr val="131313"/>
                </a:solidFill>
                <a:latin typeface="Tahoma"/>
                <a:cs typeface="Tahoma"/>
              </a:rPr>
              <a:t>real,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genuine, authentic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2185020"/>
            <a:ext cx="7722870" cy="1686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900" spc="-10" b="1">
                <a:solidFill>
                  <a:srgbClr val="FFFFFF"/>
                </a:solidFill>
                <a:latin typeface="Trebuchet MS"/>
                <a:cs typeface="Trebuchet MS"/>
              </a:rPr>
              <a:t>Consistency</a:t>
            </a:r>
            <a:endParaRPr sz="109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11" name="object 11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8590"/>
            <a:ext cx="4197750" cy="5457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8700" y="6119209"/>
            <a:ext cx="4549140" cy="29114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440690">
              <a:lnSpc>
                <a:spcPts val="3350"/>
              </a:lnSpc>
            </a:pP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PART</a:t>
            </a:r>
            <a:r>
              <a:rPr dirty="0" sz="2800" spc="-27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131313"/>
                </a:solidFill>
                <a:latin typeface="Trebuchet MS"/>
                <a:cs typeface="Trebuchet MS"/>
              </a:rPr>
              <a:t>1</a:t>
            </a:r>
            <a:endParaRPr sz="2800">
              <a:latin typeface="Trebuchet MS"/>
              <a:cs typeface="Trebuchet MS"/>
            </a:endParaRPr>
          </a:p>
          <a:p>
            <a:pPr marL="440690" marR="578485">
              <a:lnSpc>
                <a:spcPct val="115100"/>
              </a:lnSpc>
              <a:spcBef>
                <a:spcPts val="1310"/>
              </a:spcBef>
            </a:pP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Who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might</a:t>
            </a:r>
            <a:r>
              <a:rPr dirty="0" sz="1900" spc="-21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50">
                <a:solidFill>
                  <a:srgbClr val="131313"/>
                </a:solidFill>
                <a:latin typeface="Tahoma"/>
                <a:cs typeface="Tahoma"/>
              </a:rPr>
              <a:t>be</a:t>
            </a:r>
            <a:r>
              <a:rPr dirty="0" sz="1900" spc="-21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“Naomis”</a:t>
            </a:r>
            <a:r>
              <a:rPr dirty="0" sz="1900" spc="-21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1900" spc="-21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our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young</a:t>
            </a:r>
            <a:r>
              <a:rPr dirty="0" sz="1900" spc="-1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adult</a:t>
            </a:r>
            <a:r>
              <a:rPr dirty="0" sz="1900" spc="-1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Sabbath</a:t>
            </a:r>
            <a:r>
              <a:rPr dirty="0" sz="1900" spc="-1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School?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900">
              <a:latin typeface="Tahoma"/>
              <a:cs typeface="Tahoma"/>
            </a:endParaRPr>
          </a:p>
          <a:p>
            <a:pPr marL="440690" marR="1143000">
              <a:lnSpc>
                <a:spcPct val="115100"/>
              </a:lnSpc>
              <a:spcBef>
                <a:spcPts val="5"/>
              </a:spcBef>
            </a:pP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What</a:t>
            </a:r>
            <a:r>
              <a:rPr dirty="0" sz="19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signals</a:t>
            </a:r>
            <a:r>
              <a:rPr dirty="0" sz="19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might</a:t>
            </a:r>
            <a:r>
              <a:rPr dirty="0" sz="19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tell</a:t>
            </a:r>
            <a:r>
              <a:rPr dirty="0" sz="19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us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someone</a:t>
            </a:r>
            <a:r>
              <a:rPr dirty="0" sz="1900" spc="-1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needs</a:t>
            </a:r>
            <a:r>
              <a:rPr dirty="0" sz="1900" spc="-1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consistency </a:t>
            </a:r>
            <a:r>
              <a:rPr dirty="0" sz="1900" spc="-20">
                <a:solidFill>
                  <a:srgbClr val="131313"/>
                </a:solidFill>
                <a:latin typeface="Tahoma"/>
                <a:cs typeface="Tahoma"/>
              </a:rPr>
              <a:t>more</a:t>
            </a:r>
            <a:r>
              <a:rPr dirty="0" sz="19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than</a:t>
            </a:r>
            <a:r>
              <a:rPr dirty="0" sz="19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enthusiasm?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3487" y="942119"/>
            <a:ext cx="9315450" cy="3950970"/>
          </a:xfrm>
          <a:prstGeom prst="rect">
            <a:avLst/>
          </a:prstGeom>
        </p:spPr>
        <p:txBody>
          <a:bodyPr wrap="square" lIns="0" tIns="405130" rIns="0" bIns="0" rtlCol="0" vert="horz">
            <a:spAutoFit/>
          </a:bodyPr>
          <a:lstStyle/>
          <a:p>
            <a:pPr marL="12700" marR="5080">
              <a:lnSpc>
                <a:spcPts val="13880"/>
              </a:lnSpc>
              <a:spcBef>
                <a:spcPts val="3190"/>
              </a:spcBef>
            </a:pPr>
            <a:r>
              <a:rPr dirty="0" sz="14200" spc="-38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200" spc="-47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459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4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6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3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200" spc="-204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190" b="1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dirty="0" sz="14200" spc="-26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29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9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21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29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20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200" spc="24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4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3950" y="927722"/>
            <a:ext cx="5608320" cy="122555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r" marR="62230">
              <a:lnSpc>
                <a:spcPct val="100000"/>
              </a:lnSpc>
              <a:spcBef>
                <a:spcPts val="490"/>
              </a:spcBef>
            </a:pP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discussion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groups!</a:t>
            </a:r>
            <a:endParaRPr sz="2300">
              <a:latin typeface="Tahoma"/>
              <a:cs typeface="Tahoma"/>
            </a:endParaRPr>
          </a:p>
          <a:p>
            <a:pPr algn="r" marL="3074035" marR="5080" indent="-930910">
              <a:lnSpc>
                <a:spcPct val="114100"/>
              </a:lnSpc>
            </a:pP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online,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chat.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Tahoma"/>
                <a:cs typeface="Tahoma"/>
              </a:rPr>
              <a:t>minutes.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9258300"/>
            <a:ext cx="1028700" cy="1028700"/>
            <a:chOff x="0" y="9258300"/>
            <a:chExt cx="1028700" cy="1028700"/>
          </a:xfrm>
        </p:grpSpPr>
        <p:sp>
          <p:nvSpPr>
            <p:cNvPr id="8" name="object 8"/>
            <p:cNvSpPr/>
            <p:nvPr/>
          </p:nvSpPr>
          <p:spPr>
            <a:xfrm>
              <a:off x="0" y="9258300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700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699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38242" y="9521870"/>
              <a:ext cx="552450" cy="501650"/>
            </a:xfrm>
            <a:custGeom>
              <a:avLst/>
              <a:gdLst/>
              <a:ahLst/>
              <a:cxnLst/>
              <a:rect l="l" t="t" r="r" b="b"/>
              <a:pathLst>
                <a:path w="552450" h="501650">
                  <a:moveTo>
                    <a:pt x="200562" y="501441"/>
                  </a:moveTo>
                  <a:lnTo>
                    <a:pt x="201158" y="468718"/>
                  </a:lnTo>
                  <a:lnTo>
                    <a:pt x="201372" y="435935"/>
                  </a:lnTo>
                  <a:lnTo>
                    <a:pt x="201391" y="403143"/>
                  </a:lnTo>
                  <a:lnTo>
                    <a:pt x="201402" y="370393"/>
                  </a:lnTo>
                  <a:lnTo>
                    <a:pt x="175875" y="388649"/>
                  </a:lnTo>
                  <a:lnTo>
                    <a:pt x="150386" y="407002"/>
                  </a:lnTo>
                  <a:lnTo>
                    <a:pt x="124936" y="425453"/>
                  </a:lnTo>
                  <a:lnTo>
                    <a:pt x="99524" y="444002"/>
                  </a:lnTo>
                  <a:lnTo>
                    <a:pt x="7763" y="331620"/>
                  </a:lnTo>
                  <a:lnTo>
                    <a:pt x="34556" y="313100"/>
                  </a:lnTo>
                  <a:lnTo>
                    <a:pt x="61174" y="293875"/>
                  </a:lnTo>
                  <a:lnTo>
                    <a:pt x="87658" y="274295"/>
                  </a:lnTo>
                  <a:lnTo>
                    <a:pt x="114049" y="254708"/>
                  </a:lnTo>
                  <a:lnTo>
                    <a:pt x="85705" y="235565"/>
                  </a:lnTo>
                  <a:lnTo>
                    <a:pt x="56858" y="214617"/>
                  </a:lnTo>
                  <a:lnTo>
                    <a:pt x="28094" y="193134"/>
                  </a:lnTo>
                  <a:lnTo>
                    <a:pt x="0" y="172384"/>
                  </a:lnTo>
                  <a:lnTo>
                    <a:pt x="91616" y="60168"/>
                  </a:lnTo>
                  <a:lnTo>
                    <a:pt x="118491" y="79753"/>
                  </a:lnTo>
                  <a:lnTo>
                    <a:pt x="145405" y="99240"/>
                  </a:lnTo>
                  <a:lnTo>
                    <a:pt x="172356" y="118631"/>
                  </a:lnTo>
                  <a:lnTo>
                    <a:pt x="199345" y="137924"/>
                  </a:lnTo>
                  <a:lnTo>
                    <a:pt x="198915" y="103465"/>
                  </a:lnTo>
                  <a:lnTo>
                    <a:pt x="198813" y="68975"/>
                  </a:lnTo>
                  <a:lnTo>
                    <a:pt x="198781" y="34479"/>
                  </a:lnTo>
                  <a:lnTo>
                    <a:pt x="198561" y="0"/>
                  </a:lnTo>
                  <a:lnTo>
                    <a:pt x="235694" y="1118"/>
                  </a:lnTo>
                  <a:lnTo>
                    <a:pt x="272861" y="1724"/>
                  </a:lnTo>
                  <a:lnTo>
                    <a:pt x="310032" y="2081"/>
                  </a:lnTo>
                  <a:lnTo>
                    <a:pt x="347178" y="2453"/>
                  </a:lnTo>
                  <a:lnTo>
                    <a:pt x="347027" y="36686"/>
                  </a:lnTo>
                  <a:lnTo>
                    <a:pt x="347211" y="70951"/>
                  </a:lnTo>
                  <a:lnTo>
                    <a:pt x="347538" y="105218"/>
                  </a:lnTo>
                  <a:lnTo>
                    <a:pt x="347811" y="139462"/>
                  </a:lnTo>
                  <a:lnTo>
                    <a:pt x="375467" y="120230"/>
                  </a:lnTo>
                  <a:lnTo>
                    <a:pt x="402985" y="100456"/>
                  </a:lnTo>
                  <a:lnTo>
                    <a:pt x="430377" y="80352"/>
                  </a:lnTo>
                  <a:lnTo>
                    <a:pt x="457654" y="60131"/>
                  </a:lnTo>
                  <a:lnTo>
                    <a:pt x="480519" y="88295"/>
                  </a:lnTo>
                  <a:lnTo>
                    <a:pt x="503438" y="116381"/>
                  </a:lnTo>
                  <a:lnTo>
                    <a:pt x="526409" y="144389"/>
                  </a:lnTo>
                  <a:lnTo>
                    <a:pt x="549432" y="172320"/>
                  </a:lnTo>
                  <a:lnTo>
                    <a:pt x="438021" y="253161"/>
                  </a:lnTo>
                  <a:lnTo>
                    <a:pt x="466735" y="273161"/>
                  </a:lnTo>
                  <a:lnTo>
                    <a:pt x="495246" y="293888"/>
                  </a:lnTo>
                  <a:lnTo>
                    <a:pt x="523674" y="314848"/>
                  </a:lnTo>
                  <a:lnTo>
                    <a:pt x="552142" y="335550"/>
                  </a:lnTo>
                  <a:lnTo>
                    <a:pt x="528811" y="362855"/>
                  </a:lnTo>
                  <a:lnTo>
                    <a:pt x="505826" y="390948"/>
                  </a:lnTo>
                  <a:lnTo>
                    <a:pt x="483072" y="419412"/>
                  </a:lnTo>
                  <a:lnTo>
                    <a:pt x="460438" y="447829"/>
                  </a:lnTo>
                  <a:lnTo>
                    <a:pt x="432926" y="427573"/>
                  </a:lnTo>
                  <a:lnTo>
                    <a:pt x="405274" y="407651"/>
                  </a:lnTo>
                  <a:lnTo>
                    <a:pt x="377585" y="387818"/>
                  </a:lnTo>
                  <a:lnTo>
                    <a:pt x="349963" y="367831"/>
                  </a:lnTo>
                  <a:lnTo>
                    <a:pt x="348927" y="484485"/>
                  </a:lnTo>
                  <a:lnTo>
                    <a:pt x="348827" y="499511"/>
                  </a:lnTo>
                  <a:lnTo>
                    <a:pt x="200562" y="501441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279" y="-50"/>
            <a:ext cx="5457824" cy="272801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457080" y="5003372"/>
            <a:ext cx="1534795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2600" spc="-65">
                <a:solidFill>
                  <a:srgbClr val="FFFFFF"/>
                </a:solidFill>
                <a:latin typeface="Tahoma"/>
                <a:cs typeface="Tahoma"/>
              </a:rPr>
              <a:t>Refer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Ruth</a:t>
            </a:r>
            <a:r>
              <a:rPr dirty="0" sz="26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80">
                <a:solidFill>
                  <a:srgbClr val="FFFFFF"/>
                </a:solidFill>
                <a:latin typeface="Tahoma"/>
                <a:cs typeface="Tahoma"/>
              </a:rPr>
              <a:t>1:6-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dirty="0" sz="26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Tahoma"/>
                <a:cs typeface="Tahoma"/>
              </a:rPr>
              <a:t>yourself: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“Where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has</a:t>
            </a:r>
            <a:r>
              <a:rPr dirty="0" sz="26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someone’s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steady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presence</a:t>
            </a:r>
            <a:r>
              <a:rPr dirty="0" sz="26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helped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heal—</a:t>
            </a:r>
            <a:r>
              <a:rPr dirty="0" sz="2600" spc="-3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6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dirty="0" sz="26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has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inconsistency</a:t>
            </a:r>
            <a:r>
              <a:rPr dirty="0" sz="26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made</a:t>
            </a:r>
            <a:r>
              <a:rPr dirty="0" sz="26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dirty="0" sz="26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pull</a:t>
            </a:r>
            <a:r>
              <a:rPr dirty="0" sz="26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away?”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9397" y="6087229"/>
            <a:ext cx="4549775" cy="2943225"/>
          </a:xfrm>
          <a:prstGeom prst="rect">
            <a:avLst/>
          </a:prstGeom>
          <a:solidFill>
            <a:srgbClr val="C2EC0C"/>
          </a:solidFill>
        </p:spPr>
        <p:txBody>
          <a:bodyPr wrap="square" lIns="0" tIns="30480" rIns="0" bIns="0" rtlCol="0" vert="horz">
            <a:spAutoFit/>
          </a:bodyPr>
          <a:lstStyle/>
          <a:p>
            <a:pPr marL="417195">
              <a:lnSpc>
                <a:spcPct val="100000"/>
              </a:lnSpc>
              <a:spcBef>
                <a:spcPts val="240"/>
              </a:spcBef>
            </a:pP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PART</a:t>
            </a:r>
            <a:r>
              <a:rPr dirty="0" sz="2800" spc="-27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131313"/>
                </a:solidFill>
                <a:latin typeface="Trebuchet MS"/>
                <a:cs typeface="Trebuchet MS"/>
              </a:rPr>
              <a:t>2</a:t>
            </a:r>
            <a:endParaRPr sz="2800">
              <a:latin typeface="Trebuchet MS"/>
              <a:cs typeface="Trebuchet MS"/>
            </a:endParaRPr>
          </a:p>
          <a:p>
            <a:pPr marL="309880" marR="742950">
              <a:lnSpc>
                <a:spcPct val="115100"/>
              </a:lnSpc>
              <a:spcBef>
                <a:spcPts val="490"/>
              </a:spcBef>
            </a:pP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What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does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65">
                <a:solidFill>
                  <a:srgbClr val="131313"/>
                </a:solidFill>
                <a:latin typeface="Tahoma"/>
                <a:cs typeface="Tahoma"/>
              </a:rPr>
              <a:t>Ruth-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style</a:t>
            </a:r>
            <a:r>
              <a:rPr dirty="0" sz="1900" spc="-1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consistency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look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like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in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Sabbath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School practically?</a:t>
            </a: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900">
              <a:latin typeface="Tahoma"/>
              <a:cs typeface="Tahoma"/>
            </a:endParaRPr>
          </a:p>
          <a:p>
            <a:pPr marL="309880" marR="380365">
              <a:lnSpc>
                <a:spcPct val="115100"/>
              </a:lnSpc>
            </a:pP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Based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on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above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45">
                <a:solidFill>
                  <a:srgbClr val="131313"/>
                </a:solidFill>
                <a:latin typeface="Tahoma"/>
                <a:cs typeface="Tahoma"/>
              </a:rPr>
              <a:t>answers,</a:t>
            </a:r>
            <a:r>
              <a:rPr dirty="0" sz="1900" spc="-19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“Would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this</a:t>
            </a:r>
            <a:r>
              <a:rPr dirty="0" sz="1900" spc="-204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action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help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someone</a:t>
            </a:r>
            <a:r>
              <a:rPr dirty="0" sz="1900" spc="-2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feel</a:t>
            </a:r>
            <a:r>
              <a:rPr dirty="0" sz="1900" spc="-204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131313"/>
                </a:solidFill>
                <a:latin typeface="Tahoma"/>
                <a:cs typeface="Tahoma"/>
              </a:rPr>
              <a:t>safe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enough</a:t>
            </a:r>
            <a:r>
              <a:rPr dirty="0" sz="1900" spc="-1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1900" spc="-1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come</a:t>
            </a:r>
            <a:r>
              <a:rPr dirty="0" sz="1900" spc="-1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back?”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483135" y="6119209"/>
            <a:ext cx="4549140" cy="2911475"/>
          </a:xfrm>
          <a:custGeom>
            <a:avLst/>
            <a:gdLst/>
            <a:ahLst/>
            <a:cxnLst/>
            <a:rect l="l" t="t" r="r" b="b"/>
            <a:pathLst>
              <a:path w="4549140" h="2911475">
                <a:moveTo>
                  <a:pt x="4548699" y="2911167"/>
                </a:moveTo>
                <a:lnTo>
                  <a:pt x="0" y="2911167"/>
                </a:lnTo>
                <a:lnTo>
                  <a:pt x="0" y="0"/>
                </a:lnTo>
                <a:lnTo>
                  <a:pt x="4548699" y="0"/>
                </a:lnTo>
                <a:lnTo>
                  <a:pt x="4548699" y="2911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701300" y="5949039"/>
            <a:ext cx="3429000" cy="133731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330"/>
              </a:spcBef>
            </a:pP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PART</a:t>
            </a:r>
            <a:r>
              <a:rPr dirty="0" sz="2800" spc="-27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45" b="1">
                <a:solidFill>
                  <a:srgbClr val="131313"/>
                </a:solidFill>
                <a:latin typeface="Trebuchet MS"/>
                <a:cs typeface="Trebuchet MS"/>
              </a:rPr>
              <a:t>3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5100"/>
              </a:lnSpc>
              <a:spcBef>
                <a:spcPts val="490"/>
              </a:spcBef>
            </a:pP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What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is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one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way</a:t>
            </a:r>
            <a:r>
              <a:rPr dirty="0" sz="1900" spc="-22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you</a:t>
            </a:r>
            <a:r>
              <a:rPr dirty="0" sz="1900" spc="-21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5">
                <a:solidFill>
                  <a:srgbClr val="131313"/>
                </a:solidFill>
                <a:latin typeface="Tahoma"/>
                <a:cs typeface="Tahoma"/>
              </a:rPr>
              <a:t>can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personally</a:t>
            </a:r>
            <a:r>
              <a:rPr dirty="0" sz="1900" spc="-1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embody</a:t>
            </a:r>
            <a:r>
              <a:rPr dirty="0" sz="1900" spc="-1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consistency?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701300" y="7594317"/>
            <a:ext cx="3496945" cy="102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1900" spc="-50">
                <a:solidFill>
                  <a:srgbClr val="131313"/>
                </a:solidFill>
                <a:latin typeface="Tahoma"/>
                <a:cs typeface="Tahoma"/>
              </a:rPr>
              <a:t>What</a:t>
            </a:r>
            <a:r>
              <a:rPr dirty="0" sz="1900" spc="-10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20">
                <a:solidFill>
                  <a:srgbClr val="131313"/>
                </a:solidFill>
                <a:latin typeface="Tahoma"/>
                <a:cs typeface="Tahoma"/>
              </a:rPr>
              <a:t>is</a:t>
            </a:r>
            <a:r>
              <a:rPr dirty="0" sz="1900" spc="-3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one</a:t>
            </a:r>
            <a:r>
              <a:rPr dirty="0" sz="1900" spc="-13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communal</a:t>
            </a:r>
            <a:r>
              <a:rPr dirty="0" sz="1900" spc="-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35">
                <a:solidFill>
                  <a:srgbClr val="131313"/>
                </a:solidFill>
                <a:latin typeface="Tahoma"/>
                <a:cs typeface="Tahoma"/>
              </a:rPr>
              <a:t>habit</a:t>
            </a:r>
            <a:r>
              <a:rPr dirty="0" sz="1900" spc="-8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131313"/>
                </a:solidFill>
                <a:latin typeface="Tahoma"/>
                <a:cs typeface="Tahoma"/>
              </a:rPr>
              <a:t>your Sabbath</a:t>
            </a:r>
            <a:r>
              <a:rPr dirty="0" sz="1900" spc="-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School</a:t>
            </a:r>
            <a:r>
              <a:rPr dirty="0" sz="1900" spc="-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could</a:t>
            </a:r>
            <a:r>
              <a:rPr dirty="0" sz="1900" spc="-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adopt</a:t>
            </a:r>
            <a:r>
              <a:rPr dirty="0" sz="1900" spc="-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20">
                <a:solidFill>
                  <a:srgbClr val="131313"/>
                </a:solidFill>
                <a:latin typeface="Tahoma"/>
                <a:cs typeface="Tahoma"/>
              </a:rPr>
              <a:t>that </a:t>
            </a:r>
            <a:r>
              <a:rPr dirty="0" sz="1900">
                <a:solidFill>
                  <a:srgbClr val="131313"/>
                </a:solidFill>
                <a:latin typeface="Tahoma"/>
                <a:cs typeface="Tahoma"/>
              </a:rPr>
              <a:t>signals</a:t>
            </a:r>
            <a:r>
              <a:rPr dirty="0" sz="19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1900" spc="-10">
                <a:solidFill>
                  <a:srgbClr val="131313"/>
                </a:solidFill>
                <a:latin typeface="Tahoma"/>
                <a:cs typeface="Tahoma"/>
              </a:rPr>
              <a:t>reliability?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17" name="object 17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3963" y="0"/>
            <a:ext cx="16235680" cy="9249410"/>
            <a:chOff x="1023963" y="0"/>
            <a:chExt cx="16235680" cy="9249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4144" y="0"/>
              <a:ext cx="5457824" cy="34393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0763" y="2057399"/>
              <a:ext cx="6818534" cy="7191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725" y="4835367"/>
              <a:ext cx="8223884" cy="0"/>
            </a:xfrm>
            <a:custGeom>
              <a:avLst/>
              <a:gdLst/>
              <a:ahLst/>
              <a:cxnLst/>
              <a:rect l="l" t="t" r="r" b="b"/>
              <a:pathLst>
                <a:path w="8223884" h="0">
                  <a:moveTo>
                    <a:pt x="0" y="0"/>
                  </a:moveTo>
                  <a:lnTo>
                    <a:pt x="8223509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16000" y="995044"/>
            <a:ext cx="4483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 b="0">
                <a:latin typeface="Tahoma"/>
                <a:cs typeface="Tahoma"/>
              </a:rPr>
              <a:t>NAD</a:t>
            </a:r>
            <a:r>
              <a:rPr dirty="0" sz="2400" spc="-240" b="0">
                <a:latin typeface="Tahoma"/>
                <a:cs typeface="Tahoma"/>
              </a:rPr>
              <a:t> </a:t>
            </a:r>
            <a:r>
              <a:rPr dirty="0" sz="2400" b="0">
                <a:latin typeface="Tahoma"/>
                <a:cs typeface="Tahoma"/>
              </a:rPr>
              <a:t>Young</a:t>
            </a:r>
            <a:r>
              <a:rPr dirty="0" sz="2400" spc="-240" b="0">
                <a:latin typeface="Tahoma"/>
                <a:cs typeface="Tahoma"/>
              </a:rPr>
              <a:t> </a:t>
            </a:r>
            <a:r>
              <a:rPr dirty="0" sz="2400" b="0">
                <a:latin typeface="Tahoma"/>
                <a:cs typeface="Tahoma"/>
              </a:rPr>
              <a:t>Adult</a:t>
            </a:r>
            <a:r>
              <a:rPr dirty="0" sz="2400" spc="-240" b="0">
                <a:latin typeface="Tahoma"/>
                <a:cs typeface="Tahoma"/>
              </a:rPr>
              <a:t> </a:t>
            </a:r>
            <a:r>
              <a:rPr dirty="0" sz="2400" b="0">
                <a:latin typeface="Tahoma"/>
                <a:cs typeface="Tahoma"/>
              </a:rPr>
              <a:t>Sabbath</a:t>
            </a:r>
            <a:r>
              <a:rPr dirty="0" sz="2400" spc="-240" b="0">
                <a:latin typeface="Tahoma"/>
                <a:cs typeface="Tahoma"/>
              </a:rPr>
              <a:t> </a:t>
            </a:r>
            <a:r>
              <a:rPr dirty="0" sz="2400" spc="-10" b="0"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2509508"/>
            <a:ext cx="8302625" cy="19748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750" spc="-10" b="1">
                <a:solidFill>
                  <a:srgbClr val="FFFFFF"/>
                </a:solidFill>
                <a:latin typeface="Trebuchet MS"/>
                <a:cs typeface="Trebuchet MS"/>
              </a:rPr>
              <a:t>Conclusion</a:t>
            </a:r>
            <a:endParaRPr sz="1275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293708"/>
            <a:ext cx="3038226" cy="29932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16000" y="5289075"/>
            <a:ext cx="8069580" cy="3743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18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doesn’t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Tahoma"/>
                <a:cs typeface="Tahoma"/>
              </a:rPr>
              <a:t>take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much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Tahoma"/>
                <a:cs typeface="Tahoma"/>
              </a:rPr>
              <a:t>facilitate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2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school.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2200">
              <a:latin typeface="Tahoma"/>
              <a:cs typeface="Tahoma"/>
            </a:endParaRPr>
          </a:p>
          <a:p>
            <a:pPr marL="12700" marR="176530">
              <a:lnSpc>
                <a:spcPct val="116500"/>
              </a:lnSpc>
            </a:pPr>
            <a:r>
              <a:rPr dirty="0" sz="2200" spc="-18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2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60">
                <a:solidFill>
                  <a:srgbClr val="FFFFFF"/>
                </a:solidFill>
                <a:latin typeface="Tahoma"/>
                <a:cs typeface="Tahoma"/>
              </a:rPr>
              <a:t>just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Tahoma"/>
                <a:cs typeface="Tahoma"/>
              </a:rPr>
              <a:t>takes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one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person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dirty="0" sz="22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willing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allow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70">
                <a:solidFill>
                  <a:srgbClr val="FFFFFF"/>
                </a:solidFill>
                <a:latin typeface="Tahoma"/>
                <a:cs typeface="Tahoma"/>
              </a:rPr>
              <a:t>God</a:t>
            </a:r>
            <a:r>
              <a:rPr dirty="0" sz="22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2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Tahoma"/>
                <a:cs typeface="Tahoma"/>
              </a:rPr>
              <a:t>them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through</a:t>
            </a:r>
            <a:r>
              <a:rPr dirty="0" sz="22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Tahoma"/>
                <a:cs typeface="Tahoma"/>
              </a:rPr>
              <a:t>them.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16500"/>
              </a:lnSpc>
              <a:spcBef>
                <a:spcPts val="2035"/>
              </a:spcBef>
            </a:pPr>
            <a:r>
              <a:rPr dirty="0" sz="2200" spc="-30">
                <a:solidFill>
                  <a:srgbClr val="FFFFFF"/>
                </a:solidFill>
                <a:latin typeface="Tahoma"/>
                <a:cs typeface="Tahoma"/>
              </a:rPr>
              <a:t>Stay</a:t>
            </a:r>
            <a:r>
              <a:rPr dirty="0" sz="22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Tahoma"/>
                <a:cs typeface="Tahoma"/>
              </a:rPr>
              <a:t>curious,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ask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‘Tell</a:t>
            </a:r>
            <a:r>
              <a:rPr dirty="0" sz="22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Tahoma"/>
                <a:cs typeface="Tahoma"/>
              </a:rPr>
              <a:t>more’,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55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22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what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2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people </a:t>
            </a:r>
            <a:r>
              <a:rPr dirty="0" sz="2200" spc="-45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dirty="0" sz="22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sharing</a:t>
            </a:r>
            <a:r>
              <a:rPr dirty="0" sz="22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dirty="0" sz="22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200" spc="-2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church.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2200">
              <a:latin typeface="Tahoma"/>
              <a:cs typeface="Tahoma"/>
            </a:endParaRPr>
          </a:p>
          <a:p>
            <a:pPr marL="12700" marR="1172210">
              <a:lnSpc>
                <a:spcPct val="116500"/>
              </a:lnSpc>
            </a:pP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hope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bring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back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60">
                <a:solidFill>
                  <a:srgbClr val="FFFFFF"/>
                </a:solidFill>
                <a:latin typeface="Tahoma"/>
                <a:cs typeface="Tahoma"/>
              </a:rPr>
              <a:t>5C’s</a:t>
            </a:r>
            <a:r>
              <a:rPr dirty="0" sz="22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200" spc="-2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adult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communities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2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Tahoma"/>
                <a:cs typeface="Tahoma"/>
              </a:rPr>
              <a:t>spaces!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11" name="object 11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152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641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643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643" y="0"/>
                </a:lnTo>
                <a:lnTo>
                  <a:pt x="28643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757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98838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0101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81364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72628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63787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10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55050" y="7510245"/>
            <a:ext cx="29209" cy="2776220"/>
          </a:xfrm>
          <a:custGeom>
            <a:avLst/>
            <a:gdLst/>
            <a:ahLst/>
            <a:cxnLst/>
            <a:rect l="l" t="t" r="r" b="b"/>
            <a:pathLst>
              <a:path w="29209" h="2776220">
                <a:moveTo>
                  <a:pt x="0" y="2775968"/>
                </a:moveTo>
                <a:lnTo>
                  <a:pt x="28746" y="2775968"/>
                </a:lnTo>
                <a:lnTo>
                  <a:pt x="28746" y="0"/>
                </a:lnTo>
                <a:lnTo>
                  <a:pt x="0" y="0"/>
                </a:lnTo>
                <a:lnTo>
                  <a:pt x="0" y="2775968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55050" y="0"/>
            <a:ext cx="29209" cy="6591300"/>
          </a:xfrm>
          <a:custGeom>
            <a:avLst/>
            <a:gdLst/>
            <a:ahLst/>
            <a:cxnLst/>
            <a:rect l="l" t="t" r="r" b="b"/>
            <a:pathLst>
              <a:path w="29209" h="6591300">
                <a:moveTo>
                  <a:pt x="0" y="6591241"/>
                </a:moveTo>
                <a:lnTo>
                  <a:pt x="28746" y="6591241"/>
                </a:lnTo>
                <a:lnTo>
                  <a:pt x="28746" y="0"/>
                </a:lnTo>
                <a:lnTo>
                  <a:pt x="0" y="0"/>
                </a:lnTo>
                <a:lnTo>
                  <a:pt x="0" y="6591241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6313" y="7510245"/>
            <a:ext cx="29209" cy="2776220"/>
          </a:xfrm>
          <a:custGeom>
            <a:avLst/>
            <a:gdLst/>
            <a:ahLst/>
            <a:cxnLst/>
            <a:rect l="l" t="t" r="r" b="b"/>
            <a:pathLst>
              <a:path w="29209" h="2776220">
                <a:moveTo>
                  <a:pt x="0" y="2775968"/>
                </a:moveTo>
                <a:lnTo>
                  <a:pt x="28746" y="2775968"/>
                </a:lnTo>
                <a:lnTo>
                  <a:pt x="28746" y="0"/>
                </a:lnTo>
                <a:lnTo>
                  <a:pt x="0" y="0"/>
                </a:lnTo>
                <a:lnTo>
                  <a:pt x="0" y="2775968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46313" y="0"/>
            <a:ext cx="29209" cy="6591300"/>
          </a:xfrm>
          <a:custGeom>
            <a:avLst/>
            <a:gdLst/>
            <a:ahLst/>
            <a:cxnLst/>
            <a:rect l="l" t="t" r="r" b="b"/>
            <a:pathLst>
              <a:path w="29209" h="6591300">
                <a:moveTo>
                  <a:pt x="0" y="6591241"/>
                </a:moveTo>
                <a:lnTo>
                  <a:pt x="28746" y="6591241"/>
                </a:lnTo>
                <a:lnTo>
                  <a:pt x="28746" y="0"/>
                </a:lnTo>
                <a:lnTo>
                  <a:pt x="0" y="0"/>
                </a:lnTo>
                <a:lnTo>
                  <a:pt x="0" y="6591241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337577" y="7510245"/>
            <a:ext cx="29209" cy="2776220"/>
          </a:xfrm>
          <a:custGeom>
            <a:avLst/>
            <a:gdLst/>
            <a:ahLst/>
            <a:cxnLst/>
            <a:rect l="l" t="t" r="r" b="b"/>
            <a:pathLst>
              <a:path w="29209" h="2776220">
                <a:moveTo>
                  <a:pt x="0" y="2775968"/>
                </a:moveTo>
                <a:lnTo>
                  <a:pt x="28746" y="2775968"/>
                </a:lnTo>
                <a:lnTo>
                  <a:pt x="28746" y="0"/>
                </a:lnTo>
                <a:lnTo>
                  <a:pt x="0" y="0"/>
                </a:lnTo>
                <a:lnTo>
                  <a:pt x="0" y="2775968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37577" y="0"/>
            <a:ext cx="29209" cy="6591300"/>
          </a:xfrm>
          <a:custGeom>
            <a:avLst/>
            <a:gdLst/>
            <a:ahLst/>
            <a:cxnLst/>
            <a:rect l="l" t="t" r="r" b="b"/>
            <a:pathLst>
              <a:path w="29209" h="6591300">
                <a:moveTo>
                  <a:pt x="0" y="6591241"/>
                </a:moveTo>
                <a:lnTo>
                  <a:pt x="28746" y="6591241"/>
                </a:lnTo>
                <a:lnTo>
                  <a:pt x="28746" y="0"/>
                </a:lnTo>
                <a:lnTo>
                  <a:pt x="0" y="0"/>
                </a:lnTo>
                <a:lnTo>
                  <a:pt x="0" y="6591241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9480576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09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0" y="8689313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09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898050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09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06787"/>
            <a:ext cx="6424295" cy="29209"/>
          </a:xfrm>
          <a:custGeom>
            <a:avLst/>
            <a:gdLst/>
            <a:ahLst/>
            <a:cxnLst/>
            <a:rect l="l" t="t" r="r" b="b"/>
            <a:pathLst>
              <a:path w="6424295" h="29209">
                <a:moveTo>
                  <a:pt x="0" y="28746"/>
                </a:moveTo>
                <a:lnTo>
                  <a:pt x="6424045" y="28746"/>
                </a:lnTo>
                <a:lnTo>
                  <a:pt x="6424045" y="0"/>
                </a:lnTo>
                <a:lnTo>
                  <a:pt x="0" y="0"/>
                </a:lnTo>
                <a:lnTo>
                  <a:pt x="0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6315627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10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5524364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10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4733101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10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3941838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10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3150575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10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2359415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10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1568152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09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776889"/>
            <a:ext cx="9143365" cy="29209"/>
          </a:xfrm>
          <a:custGeom>
            <a:avLst/>
            <a:gdLst/>
            <a:ahLst/>
            <a:cxnLst/>
            <a:rect l="l" t="t" r="r" b="b"/>
            <a:pathLst>
              <a:path w="9143365" h="29209">
                <a:moveTo>
                  <a:pt x="9143213" y="28746"/>
                </a:moveTo>
                <a:lnTo>
                  <a:pt x="0" y="28746"/>
                </a:lnTo>
                <a:lnTo>
                  <a:pt x="0" y="0"/>
                </a:lnTo>
                <a:lnTo>
                  <a:pt x="9143213" y="0"/>
                </a:lnTo>
                <a:lnTo>
                  <a:pt x="9143213" y="28746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920889" y="7510245"/>
            <a:ext cx="29209" cy="2776220"/>
          </a:xfrm>
          <a:custGeom>
            <a:avLst/>
            <a:gdLst/>
            <a:ahLst/>
            <a:cxnLst/>
            <a:rect l="l" t="t" r="r" b="b"/>
            <a:pathLst>
              <a:path w="29209" h="2776220">
                <a:moveTo>
                  <a:pt x="0" y="2775968"/>
                </a:moveTo>
                <a:lnTo>
                  <a:pt x="28746" y="2775968"/>
                </a:lnTo>
                <a:lnTo>
                  <a:pt x="28746" y="0"/>
                </a:lnTo>
                <a:lnTo>
                  <a:pt x="0" y="0"/>
                </a:lnTo>
                <a:lnTo>
                  <a:pt x="0" y="2775968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920889" y="0"/>
            <a:ext cx="29209" cy="6591300"/>
          </a:xfrm>
          <a:custGeom>
            <a:avLst/>
            <a:gdLst/>
            <a:ahLst/>
            <a:cxnLst/>
            <a:rect l="l" t="t" r="r" b="b"/>
            <a:pathLst>
              <a:path w="29209" h="6591300">
                <a:moveTo>
                  <a:pt x="0" y="6591241"/>
                </a:moveTo>
                <a:lnTo>
                  <a:pt x="28746" y="6591241"/>
                </a:lnTo>
                <a:lnTo>
                  <a:pt x="28746" y="0"/>
                </a:lnTo>
                <a:lnTo>
                  <a:pt x="0" y="0"/>
                </a:lnTo>
                <a:lnTo>
                  <a:pt x="0" y="6591241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712152" y="7510245"/>
            <a:ext cx="29209" cy="2776220"/>
          </a:xfrm>
          <a:custGeom>
            <a:avLst/>
            <a:gdLst/>
            <a:ahLst/>
            <a:cxnLst/>
            <a:rect l="l" t="t" r="r" b="b"/>
            <a:pathLst>
              <a:path w="29209" h="2776220">
                <a:moveTo>
                  <a:pt x="0" y="2775968"/>
                </a:moveTo>
                <a:lnTo>
                  <a:pt x="28746" y="2775968"/>
                </a:lnTo>
                <a:lnTo>
                  <a:pt x="28746" y="0"/>
                </a:lnTo>
                <a:lnTo>
                  <a:pt x="0" y="0"/>
                </a:lnTo>
                <a:lnTo>
                  <a:pt x="0" y="2775968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712152" y="0"/>
            <a:ext cx="29209" cy="6591300"/>
          </a:xfrm>
          <a:custGeom>
            <a:avLst/>
            <a:gdLst/>
            <a:ahLst/>
            <a:cxnLst/>
            <a:rect l="l" t="t" r="r" b="b"/>
            <a:pathLst>
              <a:path w="29209" h="6591300">
                <a:moveTo>
                  <a:pt x="0" y="6591241"/>
                </a:moveTo>
                <a:lnTo>
                  <a:pt x="28746" y="6591241"/>
                </a:lnTo>
                <a:lnTo>
                  <a:pt x="28746" y="0"/>
                </a:lnTo>
                <a:lnTo>
                  <a:pt x="0" y="0"/>
                </a:lnTo>
                <a:lnTo>
                  <a:pt x="0" y="6591241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503415" y="7510245"/>
            <a:ext cx="29209" cy="2776220"/>
          </a:xfrm>
          <a:custGeom>
            <a:avLst/>
            <a:gdLst/>
            <a:ahLst/>
            <a:cxnLst/>
            <a:rect l="l" t="t" r="r" b="b"/>
            <a:pathLst>
              <a:path w="29209" h="2776220">
                <a:moveTo>
                  <a:pt x="0" y="2775968"/>
                </a:moveTo>
                <a:lnTo>
                  <a:pt x="28643" y="2775968"/>
                </a:lnTo>
                <a:lnTo>
                  <a:pt x="28643" y="0"/>
                </a:lnTo>
                <a:lnTo>
                  <a:pt x="0" y="0"/>
                </a:lnTo>
                <a:lnTo>
                  <a:pt x="0" y="2775968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1503415" y="0"/>
            <a:ext cx="29209" cy="6591300"/>
          </a:xfrm>
          <a:custGeom>
            <a:avLst/>
            <a:gdLst/>
            <a:ahLst/>
            <a:cxnLst/>
            <a:rect l="l" t="t" r="r" b="b"/>
            <a:pathLst>
              <a:path w="29209" h="6591300">
                <a:moveTo>
                  <a:pt x="0" y="6591241"/>
                </a:moveTo>
                <a:lnTo>
                  <a:pt x="28643" y="6591241"/>
                </a:lnTo>
                <a:lnTo>
                  <a:pt x="28643" y="0"/>
                </a:lnTo>
                <a:lnTo>
                  <a:pt x="0" y="0"/>
                </a:lnTo>
                <a:lnTo>
                  <a:pt x="0" y="6591241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29457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085838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877101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4668365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5459626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250786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042049" y="0"/>
            <a:ext cx="29209" cy="10286365"/>
          </a:xfrm>
          <a:custGeom>
            <a:avLst/>
            <a:gdLst/>
            <a:ahLst/>
            <a:cxnLst/>
            <a:rect l="l" t="t" r="r" b="b"/>
            <a:pathLst>
              <a:path w="29209" h="10286365">
                <a:moveTo>
                  <a:pt x="28746" y="10286213"/>
                </a:moveTo>
                <a:lnTo>
                  <a:pt x="0" y="10286213"/>
                </a:lnTo>
                <a:lnTo>
                  <a:pt x="0" y="0"/>
                </a:lnTo>
                <a:lnTo>
                  <a:pt x="28746" y="0"/>
                </a:lnTo>
                <a:lnTo>
                  <a:pt x="28746" y="10286213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143987" y="11"/>
            <a:ext cx="9144000" cy="10286365"/>
          </a:xfrm>
          <a:custGeom>
            <a:avLst/>
            <a:gdLst/>
            <a:ahLst/>
            <a:cxnLst/>
            <a:rect l="l" t="t" r="r" b="b"/>
            <a:pathLst>
              <a:path w="9144000" h="10286365">
                <a:moveTo>
                  <a:pt x="9144000" y="776884"/>
                </a:moveTo>
                <a:lnTo>
                  <a:pt x="8718067" y="776884"/>
                </a:lnTo>
                <a:lnTo>
                  <a:pt x="8718067" y="0"/>
                </a:lnTo>
                <a:lnTo>
                  <a:pt x="8689315" y="0"/>
                </a:lnTo>
                <a:lnTo>
                  <a:pt x="8689315" y="776884"/>
                </a:lnTo>
                <a:lnTo>
                  <a:pt x="0" y="776884"/>
                </a:lnTo>
                <a:lnTo>
                  <a:pt x="0" y="805624"/>
                </a:lnTo>
                <a:lnTo>
                  <a:pt x="8689315" y="805624"/>
                </a:lnTo>
                <a:lnTo>
                  <a:pt x="8689315" y="1568145"/>
                </a:lnTo>
                <a:lnTo>
                  <a:pt x="0" y="1568145"/>
                </a:lnTo>
                <a:lnTo>
                  <a:pt x="0" y="1596898"/>
                </a:lnTo>
                <a:lnTo>
                  <a:pt x="8689315" y="1596898"/>
                </a:lnTo>
                <a:lnTo>
                  <a:pt x="8689315" y="2359406"/>
                </a:lnTo>
                <a:lnTo>
                  <a:pt x="0" y="2359406"/>
                </a:lnTo>
                <a:lnTo>
                  <a:pt x="0" y="2388158"/>
                </a:lnTo>
                <a:lnTo>
                  <a:pt x="8689315" y="2388158"/>
                </a:lnTo>
                <a:lnTo>
                  <a:pt x="8689315" y="3150565"/>
                </a:lnTo>
                <a:lnTo>
                  <a:pt x="0" y="3150565"/>
                </a:lnTo>
                <a:lnTo>
                  <a:pt x="0" y="3179318"/>
                </a:lnTo>
                <a:lnTo>
                  <a:pt x="8689315" y="3179318"/>
                </a:lnTo>
                <a:lnTo>
                  <a:pt x="8689315" y="3941838"/>
                </a:lnTo>
                <a:lnTo>
                  <a:pt x="0" y="3941838"/>
                </a:lnTo>
                <a:lnTo>
                  <a:pt x="0" y="3970578"/>
                </a:lnTo>
                <a:lnTo>
                  <a:pt x="8689315" y="3970578"/>
                </a:lnTo>
                <a:lnTo>
                  <a:pt x="8689315" y="4733099"/>
                </a:lnTo>
                <a:lnTo>
                  <a:pt x="0" y="4733099"/>
                </a:lnTo>
                <a:lnTo>
                  <a:pt x="0" y="4761839"/>
                </a:lnTo>
                <a:lnTo>
                  <a:pt x="8689315" y="4761839"/>
                </a:lnTo>
                <a:lnTo>
                  <a:pt x="8689315" y="5524360"/>
                </a:lnTo>
                <a:lnTo>
                  <a:pt x="0" y="5524360"/>
                </a:lnTo>
                <a:lnTo>
                  <a:pt x="0" y="5553100"/>
                </a:lnTo>
                <a:lnTo>
                  <a:pt x="8689315" y="5553100"/>
                </a:lnTo>
                <a:lnTo>
                  <a:pt x="8689315" y="6315621"/>
                </a:lnTo>
                <a:lnTo>
                  <a:pt x="0" y="6315621"/>
                </a:lnTo>
                <a:lnTo>
                  <a:pt x="0" y="6344374"/>
                </a:lnTo>
                <a:lnTo>
                  <a:pt x="8689315" y="6344374"/>
                </a:lnTo>
                <a:lnTo>
                  <a:pt x="8689315" y="7106780"/>
                </a:lnTo>
                <a:lnTo>
                  <a:pt x="2718689" y="7106780"/>
                </a:lnTo>
                <a:lnTo>
                  <a:pt x="2718689" y="7135533"/>
                </a:lnTo>
                <a:lnTo>
                  <a:pt x="8689315" y="7135533"/>
                </a:lnTo>
                <a:lnTo>
                  <a:pt x="8689315" y="7898041"/>
                </a:lnTo>
                <a:lnTo>
                  <a:pt x="0" y="7898041"/>
                </a:lnTo>
                <a:lnTo>
                  <a:pt x="0" y="7926794"/>
                </a:lnTo>
                <a:lnTo>
                  <a:pt x="8689315" y="7926794"/>
                </a:lnTo>
                <a:lnTo>
                  <a:pt x="8689315" y="8689302"/>
                </a:lnTo>
                <a:lnTo>
                  <a:pt x="0" y="8689302"/>
                </a:lnTo>
                <a:lnTo>
                  <a:pt x="0" y="8718055"/>
                </a:lnTo>
                <a:lnTo>
                  <a:pt x="8689315" y="8718055"/>
                </a:lnTo>
                <a:lnTo>
                  <a:pt x="8689315" y="9480575"/>
                </a:lnTo>
                <a:lnTo>
                  <a:pt x="0" y="9480575"/>
                </a:lnTo>
                <a:lnTo>
                  <a:pt x="0" y="9509315"/>
                </a:lnTo>
                <a:lnTo>
                  <a:pt x="8689315" y="9509315"/>
                </a:lnTo>
                <a:lnTo>
                  <a:pt x="8689315" y="10286213"/>
                </a:lnTo>
                <a:lnTo>
                  <a:pt x="8718067" y="10286213"/>
                </a:lnTo>
                <a:lnTo>
                  <a:pt x="8718067" y="9509315"/>
                </a:lnTo>
                <a:lnTo>
                  <a:pt x="9144000" y="9509315"/>
                </a:lnTo>
                <a:lnTo>
                  <a:pt x="9144000" y="9480575"/>
                </a:lnTo>
                <a:lnTo>
                  <a:pt x="8718067" y="9480575"/>
                </a:lnTo>
                <a:lnTo>
                  <a:pt x="8718067" y="8718055"/>
                </a:lnTo>
                <a:lnTo>
                  <a:pt x="9144000" y="8718055"/>
                </a:lnTo>
                <a:lnTo>
                  <a:pt x="9144000" y="8689302"/>
                </a:lnTo>
                <a:lnTo>
                  <a:pt x="8718067" y="8689302"/>
                </a:lnTo>
                <a:lnTo>
                  <a:pt x="8718067" y="7926794"/>
                </a:lnTo>
                <a:lnTo>
                  <a:pt x="9144000" y="7926794"/>
                </a:lnTo>
                <a:lnTo>
                  <a:pt x="9144000" y="7898041"/>
                </a:lnTo>
                <a:lnTo>
                  <a:pt x="8718067" y="7898041"/>
                </a:lnTo>
                <a:lnTo>
                  <a:pt x="8718067" y="7135533"/>
                </a:lnTo>
                <a:lnTo>
                  <a:pt x="9144000" y="7135533"/>
                </a:lnTo>
                <a:lnTo>
                  <a:pt x="9144000" y="7106780"/>
                </a:lnTo>
                <a:lnTo>
                  <a:pt x="8718067" y="7106780"/>
                </a:lnTo>
                <a:lnTo>
                  <a:pt x="8718067" y="6344374"/>
                </a:lnTo>
                <a:lnTo>
                  <a:pt x="9144000" y="6344374"/>
                </a:lnTo>
                <a:lnTo>
                  <a:pt x="9144000" y="6315621"/>
                </a:lnTo>
                <a:lnTo>
                  <a:pt x="8718067" y="6315621"/>
                </a:lnTo>
                <a:lnTo>
                  <a:pt x="8718067" y="5553100"/>
                </a:lnTo>
                <a:lnTo>
                  <a:pt x="9144000" y="5553100"/>
                </a:lnTo>
                <a:lnTo>
                  <a:pt x="9144000" y="5524360"/>
                </a:lnTo>
                <a:lnTo>
                  <a:pt x="8718067" y="5524360"/>
                </a:lnTo>
                <a:lnTo>
                  <a:pt x="8718067" y="4761839"/>
                </a:lnTo>
                <a:lnTo>
                  <a:pt x="9144000" y="4761839"/>
                </a:lnTo>
                <a:lnTo>
                  <a:pt x="9144000" y="4733099"/>
                </a:lnTo>
                <a:lnTo>
                  <a:pt x="8718067" y="4733099"/>
                </a:lnTo>
                <a:lnTo>
                  <a:pt x="8718067" y="3970578"/>
                </a:lnTo>
                <a:lnTo>
                  <a:pt x="9144000" y="3970578"/>
                </a:lnTo>
                <a:lnTo>
                  <a:pt x="9144000" y="3941838"/>
                </a:lnTo>
                <a:lnTo>
                  <a:pt x="8718067" y="3941838"/>
                </a:lnTo>
                <a:lnTo>
                  <a:pt x="8718067" y="3179318"/>
                </a:lnTo>
                <a:lnTo>
                  <a:pt x="9144000" y="3179318"/>
                </a:lnTo>
                <a:lnTo>
                  <a:pt x="9144000" y="3150565"/>
                </a:lnTo>
                <a:lnTo>
                  <a:pt x="8718067" y="3150565"/>
                </a:lnTo>
                <a:lnTo>
                  <a:pt x="8718067" y="2388158"/>
                </a:lnTo>
                <a:lnTo>
                  <a:pt x="9144000" y="2388158"/>
                </a:lnTo>
                <a:lnTo>
                  <a:pt x="9144000" y="2359406"/>
                </a:lnTo>
                <a:lnTo>
                  <a:pt x="8718067" y="2359406"/>
                </a:lnTo>
                <a:lnTo>
                  <a:pt x="8718067" y="1596898"/>
                </a:lnTo>
                <a:lnTo>
                  <a:pt x="9144000" y="1596898"/>
                </a:lnTo>
                <a:lnTo>
                  <a:pt x="9144000" y="1568145"/>
                </a:lnTo>
                <a:lnTo>
                  <a:pt x="8718067" y="1568145"/>
                </a:lnTo>
                <a:lnTo>
                  <a:pt x="8718067" y="805624"/>
                </a:lnTo>
                <a:lnTo>
                  <a:pt x="9144000" y="805624"/>
                </a:lnTo>
                <a:lnTo>
                  <a:pt x="9144000" y="776884"/>
                </a:lnTo>
                <a:close/>
              </a:path>
            </a:pathLst>
          </a:custGeom>
          <a:solidFill>
            <a:srgbClr val="000000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902394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3" name="object 43" descr="$PPTXTitle"/>
          <p:cNvSpPr txBox="1">
            <a:spLocks noGrp="1"/>
          </p:cNvSpPr>
          <p:nvPr>
            <p:ph type="title"/>
          </p:nvPr>
        </p:nvSpPr>
        <p:spPr>
          <a:xfrm>
            <a:off x="6048557" y="2633198"/>
            <a:ext cx="6191250" cy="3637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700" spc="-240"/>
              <a:t>Q</a:t>
            </a:r>
            <a:r>
              <a:rPr dirty="0" sz="23700" spc="-335"/>
              <a:t>&amp;</a:t>
            </a:r>
            <a:r>
              <a:rPr dirty="0" sz="23700" spc="495"/>
              <a:t>A</a:t>
            </a:r>
            <a:endParaRPr sz="23700"/>
          </a:p>
        </p:txBody>
      </p:sp>
      <p:sp>
        <p:nvSpPr>
          <p:cNvPr id="44" name="object 44"/>
          <p:cNvSpPr txBox="1"/>
          <p:nvPr/>
        </p:nvSpPr>
        <p:spPr>
          <a:xfrm>
            <a:off x="6424045" y="6591241"/>
            <a:ext cx="5438775" cy="919480"/>
          </a:xfrm>
          <a:prstGeom prst="rect">
            <a:avLst/>
          </a:prstGeom>
          <a:solidFill>
            <a:srgbClr val="C2EC0C"/>
          </a:solidFill>
        </p:spPr>
        <p:txBody>
          <a:bodyPr wrap="square" lIns="0" tIns="252729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989"/>
              </a:spcBef>
            </a:pPr>
            <a:r>
              <a:rPr dirty="0" sz="2600" b="1">
                <a:solidFill>
                  <a:srgbClr val="131313"/>
                </a:solidFill>
                <a:latin typeface="Trebuchet MS"/>
                <a:cs typeface="Trebuchet MS"/>
              </a:rPr>
              <a:t>Thank</a:t>
            </a:r>
            <a:r>
              <a:rPr dirty="0" sz="2600" spc="-32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600" b="1">
                <a:solidFill>
                  <a:srgbClr val="131313"/>
                </a:solidFill>
                <a:latin typeface="Trebuchet MS"/>
                <a:cs typeface="Trebuchet MS"/>
              </a:rPr>
              <a:t>you</a:t>
            </a:r>
            <a:r>
              <a:rPr dirty="0" sz="2600" spc="-32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600" spc="-90" b="1">
                <a:solidFill>
                  <a:srgbClr val="131313"/>
                </a:solidFill>
                <a:latin typeface="Trebuchet MS"/>
                <a:cs typeface="Trebuchet MS"/>
              </a:rPr>
              <a:t>for</a:t>
            </a:r>
            <a:r>
              <a:rPr dirty="0" sz="2600" spc="-32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600" spc="-35" b="1">
                <a:solidFill>
                  <a:srgbClr val="131313"/>
                </a:solidFill>
                <a:latin typeface="Trebuchet MS"/>
                <a:cs typeface="Trebuchet MS"/>
              </a:rPr>
              <a:t>joining</a:t>
            </a:r>
            <a:r>
              <a:rPr dirty="0" sz="2600" spc="-32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600" spc="-25" b="1">
                <a:solidFill>
                  <a:srgbClr val="131313"/>
                </a:solidFill>
                <a:latin typeface="Trebuchet MS"/>
                <a:cs typeface="Trebuchet MS"/>
              </a:rPr>
              <a:t>us!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7887" y="403358"/>
            <a:ext cx="3040110" cy="545782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19520"/>
            <a:ext cx="3208516" cy="54578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56315" y="995044"/>
            <a:ext cx="2115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631719"/>
            <a:ext cx="8401050" cy="7655559"/>
            <a:chOff x="0" y="2631719"/>
            <a:chExt cx="8401050" cy="765555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355731"/>
              <a:ext cx="3573675" cy="29312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699" y="2631719"/>
              <a:ext cx="7372349" cy="579119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912599" y="0"/>
            <a:ext cx="9375775" cy="8790305"/>
            <a:chOff x="8912599" y="0"/>
            <a:chExt cx="9375775" cy="87903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349297" y="0"/>
              <a:ext cx="2938701" cy="52426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12599" y="2631719"/>
              <a:ext cx="8010286" cy="615805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16000" y="995044"/>
            <a:ext cx="2339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130"/>
              </a:spcBef>
            </a:pPr>
            <a:r>
              <a:rPr dirty="0" spc="380"/>
              <a:t>Who</a:t>
            </a:r>
            <a:r>
              <a:rPr dirty="0" spc="-1989"/>
              <a:t> </a:t>
            </a:r>
            <a:r>
              <a:rPr dirty="0" spc="365"/>
              <a:t>We</a:t>
            </a:r>
            <a:r>
              <a:rPr dirty="0" spc="-1989"/>
              <a:t> </a:t>
            </a:r>
            <a:r>
              <a:rPr dirty="0" spc="-295"/>
              <a:t>Are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192689" y="8950431"/>
            <a:ext cx="574484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14655">
              <a:lnSpc>
                <a:spcPct val="114599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Combined</a:t>
            </a:r>
            <a:r>
              <a:rPr dirty="0" sz="24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Youth/YA/Young</a:t>
            </a:r>
            <a:r>
              <a:rPr dirty="0" sz="2400" spc="-2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Professional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dirty="0" sz="24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Spring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45">
                <a:solidFill>
                  <a:srgbClr val="FFFFFF"/>
                </a:solidFill>
                <a:latin typeface="Tahoma"/>
                <a:cs typeface="Tahoma"/>
              </a:rPr>
              <a:t>Meadows</a:t>
            </a:r>
            <a:r>
              <a:rPr dirty="0" sz="24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Church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6000" y="8687434"/>
            <a:ext cx="62045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solidFill>
                  <a:srgbClr val="FFFFFF"/>
                </a:solidFill>
                <a:latin typeface="Tahoma"/>
                <a:cs typeface="Tahoma"/>
              </a:rPr>
              <a:t>Praxis</a:t>
            </a:r>
            <a:r>
              <a:rPr dirty="0" sz="24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Ministry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Loma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Linda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Tahoma"/>
                <a:cs typeface="Tahoma"/>
              </a:rPr>
              <a:t>University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Church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56315" y="995044"/>
            <a:ext cx="2115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49660" y="0"/>
            <a:ext cx="7638415" cy="8790305"/>
            <a:chOff x="10649660" y="0"/>
            <a:chExt cx="7638415" cy="87903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9297" y="0"/>
              <a:ext cx="2938701" cy="52426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49660" y="2631719"/>
              <a:ext cx="6275070" cy="6158058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2742101"/>
            <a:ext cx="7649209" cy="7545070"/>
            <a:chOff x="0" y="2742101"/>
            <a:chExt cx="7649209" cy="754507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355731"/>
              <a:ext cx="3573675" cy="29312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3775" y="2742101"/>
              <a:ext cx="6275069" cy="615805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16000" y="995044"/>
            <a:ext cx="23393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105"/>
              <a:t>The</a:t>
            </a:r>
            <a:r>
              <a:rPr dirty="0" spc="-1975"/>
              <a:t> </a:t>
            </a:r>
            <a:r>
              <a:rPr dirty="0" spc="-125"/>
              <a:t>Panelists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335170" y="9182842"/>
            <a:ext cx="16027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Xavier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30">
                <a:solidFill>
                  <a:srgbClr val="FFFFFF"/>
                </a:solidFill>
                <a:latin typeface="Tahoma"/>
                <a:cs typeface="Tahoma"/>
              </a:rPr>
              <a:t>Moss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61075" y="9182842"/>
            <a:ext cx="21234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Kayla</a:t>
            </a:r>
            <a:r>
              <a:rPr dirty="0" sz="2400" spc="-30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Goodman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546735" rIns="0" bIns="0" rtlCol="0" vert="horz">
            <a:spAutoFit/>
          </a:bodyPr>
          <a:lstStyle/>
          <a:p>
            <a:pPr marL="12700" marR="5080">
              <a:lnSpc>
                <a:spcPts val="18980"/>
              </a:lnSpc>
              <a:spcBef>
                <a:spcPts val="4305"/>
              </a:spcBef>
            </a:pPr>
            <a:r>
              <a:rPr dirty="0" sz="19350" spc="-840"/>
              <a:t>I</a:t>
            </a:r>
            <a:r>
              <a:rPr dirty="0" sz="19350" spc="-229"/>
              <a:t>t</a:t>
            </a:r>
            <a:r>
              <a:rPr dirty="0" sz="19350" spc="-3329"/>
              <a:t> </a:t>
            </a:r>
            <a:r>
              <a:rPr dirty="0" sz="19350" spc="-370"/>
              <a:t>t</a:t>
            </a:r>
            <a:r>
              <a:rPr dirty="0" sz="19350" spc="-275"/>
              <a:t>a</a:t>
            </a:r>
            <a:r>
              <a:rPr dirty="0" sz="19350" spc="-270"/>
              <a:t>k</a:t>
            </a:r>
            <a:r>
              <a:rPr dirty="0" sz="19350" spc="-305"/>
              <a:t>e</a:t>
            </a:r>
            <a:r>
              <a:rPr dirty="0" sz="19350" spc="335"/>
              <a:t>s</a:t>
            </a:r>
            <a:r>
              <a:rPr dirty="0" sz="19350" spc="-3325"/>
              <a:t> </a:t>
            </a:r>
            <a:r>
              <a:rPr dirty="0" sz="19350" spc="630"/>
              <a:t>1 </a:t>
            </a:r>
            <a:r>
              <a:rPr dirty="0" sz="19350" spc="-80"/>
              <a:t>p</a:t>
            </a:r>
            <a:r>
              <a:rPr dirty="0" sz="19350" spc="-135"/>
              <a:t>e</a:t>
            </a:r>
            <a:r>
              <a:rPr dirty="0" sz="19350" spc="-215"/>
              <a:t>r</a:t>
            </a:r>
            <a:r>
              <a:rPr dirty="0" sz="19350" spc="-55"/>
              <a:t>s</a:t>
            </a:r>
            <a:r>
              <a:rPr dirty="0" sz="19350" spc="-95"/>
              <a:t>o</a:t>
            </a:r>
            <a:r>
              <a:rPr dirty="0" sz="19350" spc="505"/>
              <a:t>n</a:t>
            </a:r>
            <a:endParaRPr sz="19350"/>
          </a:p>
        </p:txBody>
      </p:sp>
      <p:sp>
        <p:nvSpPr>
          <p:cNvPr id="3" name="object 3"/>
          <p:cNvSpPr txBox="1"/>
          <p:nvPr/>
        </p:nvSpPr>
        <p:spPr>
          <a:xfrm>
            <a:off x="935143" y="7675340"/>
            <a:ext cx="89192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95" i="1">
                <a:solidFill>
                  <a:srgbClr val="FFFFFF"/>
                </a:solidFill>
                <a:latin typeface="Lucida Sans"/>
                <a:cs typeface="Lucida Sans"/>
              </a:rPr>
              <a:t>You</a:t>
            </a:r>
            <a:r>
              <a:rPr dirty="0" sz="3000" spc="-400" i="1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make</a:t>
            </a:r>
            <a:r>
              <a:rPr dirty="0" sz="3000" spc="-3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0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25">
                <a:solidFill>
                  <a:srgbClr val="FFFFFF"/>
                </a:solidFill>
                <a:latin typeface="Tahoma"/>
                <a:cs typeface="Tahoma"/>
              </a:rPr>
              <a:t>difference</a:t>
            </a:r>
            <a:r>
              <a:rPr dirty="0" sz="3000" spc="-3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30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3000" spc="-3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3000" spc="-3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3000" spc="-3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community!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3285" y="7201641"/>
            <a:ext cx="3484713" cy="30853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16318" cy="529378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28700" y="6537358"/>
            <a:ext cx="6089650" cy="210820"/>
          </a:xfrm>
          <a:custGeom>
            <a:avLst/>
            <a:gdLst/>
            <a:ahLst/>
            <a:cxnLst/>
            <a:rect l="l" t="t" r="r" b="b"/>
            <a:pathLst>
              <a:path w="6089650" h="210820">
                <a:moveTo>
                  <a:pt x="6089502" y="210521"/>
                </a:moveTo>
                <a:lnTo>
                  <a:pt x="0" y="210521"/>
                </a:lnTo>
                <a:lnTo>
                  <a:pt x="0" y="0"/>
                </a:lnTo>
                <a:lnTo>
                  <a:pt x="6089502" y="0"/>
                </a:lnTo>
                <a:lnTo>
                  <a:pt x="6089502" y="210521"/>
                </a:lnTo>
                <a:close/>
              </a:path>
            </a:pathLst>
          </a:custGeom>
          <a:solidFill>
            <a:srgbClr val="7D60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44000" y="1453034"/>
            <a:ext cx="466725" cy="424180"/>
          </a:xfrm>
          <a:custGeom>
            <a:avLst/>
            <a:gdLst/>
            <a:ahLst/>
            <a:cxnLst/>
            <a:rect l="l" t="t" r="r" b="b"/>
            <a:pathLst>
              <a:path w="466725" h="424180">
                <a:moveTo>
                  <a:pt x="169532" y="423859"/>
                </a:moveTo>
                <a:lnTo>
                  <a:pt x="170035" y="396199"/>
                </a:lnTo>
                <a:lnTo>
                  <a:pt x="170216" y="368488"/>
                </a:lnTo>
                <a:lnTo>
                  <a:pt x="170232" y="340770"/>
                </a:lnTo>
                <a:lnTo>
                  <a:pt x="170242" y="313087"/>
                </a:lnTo>
                <a:lnTo>
                  <a:pt x="148664" y="328518"/>
                </a:lnTo>
                <a:lnTo>
                  <a:pt x="127119" y="344032"/>
                </a:lnTo>
                <a:lnTo>
                  <a:pt x="105606" y="359628"/>
                </a:lnTo>
                <a:lnTo>
                  <a:pt x="84126" y="375308"/>
                </a:lnTo>
                <a:lnTo>
                  <a:pt x="6562" y="280313"/>
                </a:lnTo>
                <a:lnTo>
                  <a:pt x="29210" y="264658"/>
                </a:lnTo>
                <a:lnTo>
                  <a:pt x="51709" y="248408"/>
                </a:lnTo>
                <a:lnTo>
                  <a:pt x="74095" y="231857"/>
                </a:lnTo>
                <a:lnTo>
                  <a:pt x="96403" y="215300"/>
                </a:lnTo>
                <a:lnTo>
                  <a:pt x="72445" y="199119"/>
                </a:lnTo>
                <a:lnTo>
                  <a:pt x="48061" y="181412"/>
                </a:lnTo>
                <a:lnTo>
                  <a:pt x="23747" y="163253"/>
                </a:lnTo>
                <a:lnTo>
                  <a:pt x="0" y="145713"/>
                </a:lnTo>
                <a:lnTo>
                  <a:pt x="77441" y="50859"/>
                </a:lnTo>
                <a:lnTo>
                  <a:pt x="100159" y="67413"/>
                </a:lnTo>
                <a:lnTo>
                  <a:pt x="122908" y="83886"/>
                </a:lnTo>
                <a:lnTo>
                  <a:pt x="145690" y="100276"/>
                </a:lnTo>
                <a:lnTo>
                  <a:pt x="168503" y="116584"/>
                </a:lnTo>
                <a:lnTo>
                  <a:pt x="168139" y="87457"/>
                </a:lnTo>
                <a:lnTo>
                  <a:pt x="168053" y="58304"/>
                </a:lnTo>
                <a:lnTo>
                  <a:pt x="168026" y="29144"/>
                </a:lnTo>
                <a:lnTo>
                  <a:pt x="167840" y="0"/>
                </a:lnTo>
                <a:lnTo>
                  <a:pt x="199228" y="945"/>
                </a:lnTo>
                <a:lnTo>
                  <a:pt x="230645" y="1457"/>
                </a:lnTo>
                <a:lnTo>
                  <a:pt x="262065" y="1759"/>
                </a:lnTo>
                <a:lnTo>
                  <a:pt x="293464" y="2074"/>
                </a:lnTo>
                <a:lnTo>
                  <a:pt x="293336" y="31010"/>
                </a:lnTo>
                <a:lnTo>
                  <a:pt x="293492" y="59973"/>
                </a:lnTo>
                <a:lnTo>
                  <a:pt x="293768" y="88939"/>
                </a:lnTo>
                <a:lnTo>
                  <a:pt x="293998" y="117885"/>
                </a:lnTo>
                <a:lnTo>
                  <a:pt x="317376" y="101628"/>
                </a:lnTo>
                <a:lnTo>
                  <a:pt x="340636" y="84913"/>
                </a:lnTo>
                <a:lnTo>
                  <a:pt x="363790" y="67920"/>
                </a:lnTo>
                <a:lnTo>
                  <a:pt x="386847" y="50828"/>
                </a:lnTo>
                <a:lnTo>
                  <a:pt x="406175" y="74634"/>
                </a:lnTo>
                <a:lnTo>
                  <a:pt x="425547" y="98375"/>
                </a:lnTo>
                <a:lnTo>
                  <a:pt x="444964" y="122050"/>
                </a:lnTo>
                <a:lnTo>
                  <a:pt x="464425" y="145659"/>
                </a:lnTo>
                <a:lnTo>
                  <a:pt x="370251" y="213992"/>
                </a:lnTo>
                <a:lnTo>
                  <a:pt x="394523" y="230898"/>
                </a:lnTo>
                <a:lnTo>
                  <a:pt x="418623" y="248418"/>
                </a:lnTo>
                <a:lnTo>
                  <a:pt x="442653" y="266136"/>
                </a:lnTo>
                <a:lnTo>
                  <a:pt x="466716" y="283635"/>
                </a:lnTo>
                <a:lnTo>
                  <a:pt x="446995" y="306715"/>
                </a:lnTo>
                <a:lnTo>
                  <a:pt x="427566" y="330461"/>
                </a:lnTo>
                <a:lnTo>
                  <a:pt x="408333" y="354522"/>
                </a:lnTo>
                <a:lnTo>
                  <a:pt x="389201" y="378542"/>
                </a:lnTo>
                <a:lnTo>
                  <a:pt x="365945" y="361420"/>
                </a:lnTo>
                <a:lnTo>
                  <a:pt x="342571" y="344580"/>
                </a:lnTo>
                <a:lnTo>
                  <a:pt x="319166" y="327816"/>
                </a:lnTo>
                <a:lnTo>
                  <a:pt x="295817" y="310921"/>
                </a:lnTo>
                <a:lnTo>
                  <a:pt x="294942" y="409527"/>
                </a:lnTo>
                <a:lnTo>
                  <a:pt x="294857" y="422228"/>
                </a:lnTo>
                <a:lnTo>
                  <a:pt x="169532" y="423859"/>
                </a:lnTo>
                <a:close/>
              </a:path>
            </a:pathLst>
          </a:custGeom>
          <a:solidFill>
            <a:srgbClr val="C2E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144000" y="2992645"/>
            <a:ext cx="466725" cy="424180"/>
          </a:xfrm>
          <a:custGeom>
            <a:avLst/>
            <a:gdLst/>
            <a:ahLst/>
            <a:cxnLst/>
            <a:rect l="l" t="t" r="r" b="b"/>
            <a:pathLst>
              <a:path w="466725" h="424179">
                <a:moveTo>
                  <a:pt x="169532" y="423859"/>
                </a:moveTo>
                <a:lnTo>
                  <a:pt x="170035" y="396199"/>
                </a:lnTo>
                <a:lnTo>
                  <a:pt x="170216" y="368488"/>
                </a:lnTo>
                <a:lnTo>
                  <a:pt x="170232" y="340770"/>
                </a:lnTo>
                <a:lnTo>
                  <a:pt x="170242" y="313087"/>
                </a:lnTo>
                <a:lnTo>
                  <a:pt x="148664" y="328518"/>
                </a:lnTo>
                <a:lnTo>
                  <a:pt x="127119" y="344032"/>
                </a:lnTo>
                <a:lnTo>
                  <a:pt x="105606" y="359628"/>
                </a:lnTo>
                <a:lnTo>
                  <a:pt x="84126" y="375308"/>
                </a:lnTo>
                <a:lnTo>
                  <a:pt x="6562" y="280313"/>
                </a:lnTo>
                <a:lnTo>
                  <a:pt x="29210" y="264658"/>
                </a:lnTo>
                <a:lnTo>
                  <a:pt x="51709" y="248408"/>
                </a:lnTo>
                <a:lnTo>
                  <a:pt x="74095" y="231857"/>
                </a:lnTo>
                <a:lnTo>
                  <a:pt x="96403" y="215300"/>
                </a:lnTo>
                <a:lnTo>
                  <a:pt x="72445" y="199119"/>
                </a:lnTo>
                <a:lnTo>
                  <a:pt x="48061" y="181412"/>
                </a:lnTo>
                <a:lnTo>
                  <a:pt x="23747" y="163253"/>
                </a:lnTo>
                <a:lnTo>
                  <a:pt x="0" y="145713"/>
                </a:lnTo>
                <a:lnTo>
                  <a:pt x="77441" y="50859"/>
                </a:lnTo>
                <a:lnTo>
                  <a:pt x="100159" y="67413"/>
                </a:lnTo>
                <a:lnTo>
                  <a:pt x="122908" y="83886"/>
                </a:lnTo>
                <a:lnTo>
                  <a:pt x="145690" y="100276"/>
                </a:lnTo>
                <a:lnTo>
                  <a:pt x="168503" y="116584"/>
                </a:lnTo>
                <a:lnTo>
                  <a:pt x="168139" y="87457"/>
                </a:lnTo>
                <a:lnTo>
                  <a:pt x="168053" y="58304"/>
                </a:lnTo>
                <a:lnTo>
                  <a:pt x="168026" y="29144"/>
                </a:lnTo>
                <a:lnTo>
                  <a:pt x="167840" y="0"/>
                </a:lnTo>
                <a:lnTo>
                  <a:pt x="199228" y="945"/>
                </a:lnTo>
                <a:lnTo>
                  <a:pt x="230645" y="1457"/>
                </a:lnTo>
                <a:lnTo>
                  <a:pt x="262065" y="1759"/>
                </a:lnTo>
                <a:lnTo>
                  <a:pt x="293464" y="2074"/>
                </a:lnTo>
                <a:lnTo>
                  <a:pt x="293336" y="31010"/>
                </a:lnTo>
                <a:lnTo>
                  <a:pt x="293492" y="59973"/>
                </a:lnTo>
                <a:lnTo>
                  <a:pt x="293768" y="88939"/>
                </a:lnTo>
                <a:lnTo>
                  <a:pt x="293998" y="117885"/>
                </a:lnTo>
                <a:lnTo>
                  <a:pt x="317376" y="101628"/>
                </a:lnTo>
                <a:lnTo>
                  <a:pt x="340636" y="84913"/>
                </a:lnTo>
                <a:lnTo>
                  <a:pt x="363790" y="67920"/>
                </a:lnTo>
                <a:lnTo>
                  <a:pt x="386847" y="50828"/>
                </a:lnTo>
                <a:lnTo>
                  <a:pt x="406175" y="74634"/>
                </a:lnTo>
                <a:lnTo>
                  <a:pt x="425547" y="98375"/>
                </a:lnTo>
                <a:lnTo>
                  <a:pt x="444964" y="122050"/>
                </a:lnTo>
                <a:lnTo>
                  <a:pt x="464425" y="145659"/>
                </a:lnTo>
                <a:lnTo>
                  <a:pt x="370251" y="213992"/>
                </a:lnTo>
                <a:lnTo>
                  <a:pt x="394523" y="230898"/>
                </a:lnTo>
                <a:lnTo>
                  <a:pt x="418623" y="248418"/>
                </a:lnTo>
                <a:lnTo>
                  <a:pt x="442653" y="266136"/>
                </a:lnTo>
                <a:lnTo>
                  <a:pt x="466716" y="283635"/>
                </a:lnTo>
                <a:lnTo>
                  <a:pt x="446995" y="306715"/>
                </a:lnTo>
                <a:lnTo>
                  <a:pt x="427566" y="330461"/>
                </a:lnTo>
                <a:lnTo>
                  <a:pt x="408333" y="354522"/>
                </a:lnTo>
                <a:lnTo>
                  <a:pt x="389201" y="378542"/>
                </a:lnTo>
                <a:lnTo>
                  <a:pt x="365945" y="361420"/>
                </a:lnTo>
                <a:lnTo>
                  <a:pt x="342571" y="344580"/>
                </a:lnTo>
                <a:lnTo>
                  <a:pt x="319166" y="327816"/>
                </a:lnTo>
                <a:lnTo>
                  <a:pt x="295817" y="310921"/>
                </a:lnTo>
                <a:lnTo>
                  <a:pt x="294942" y="409527"/>
                </a:lnTo>
                <a:lnTo>
                  <a:pt x="294857" y="422228"/>
                </a:lnTo>
                <a:lnTo>
                  <a:pt x="169532" y="423859"/>
                </a:lnTo>
                <a:close/>
              </a:path>
            </a:pathLst>
          </a:custGeom>
          <a:solidFill>
            <a:srgbClr val="C2E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144000" y="4415275"/>
            <a:ext cx="466725" cy="424180"/>
          </a:xfrm>
          <a:custGeom>
            <a:avLst/>
            <a:gdLst/>
            <a:ahLst/>
            <a:cxnLst/>
            <a:rect l="l" t="t" r="r" b="b"/>
            <a:pathLst>
              <a:path w="466725" h="424179">
                <a:moveTo>
                  <a:pt x="169532" y="423859"/>
                </a:moveTo>
                <a:lnTo>
                  <a:pt x="170035" y="396199"/>
                </a:lnTo>
                <a:lnTo>
                  <a:pt x="170216" y="368488"/>
                </a:lnTo>
                <a:lnTo>
                  <a:pt x="170232" y="340770"/>
                </a:lnTo>
                <a:lnTo>
                  <a:pt x="170242" y="313087"/>
                </a:lnTo>
                <a:lnTo>
                  <a:pt x="148664" y="328518"/>
                </a:lnTo>
                <a:lnTo>
                  <a:pt x="127119" y="344032"/>
                </a:lnTo>
                <a:lnTo>
                  <a:pt x="105606" y="359628"/>
                </a:lnTo>
                <a:lnTo>
                  <a:pt x="84126" y="375308"/>
                </a:lnTo>
                <a:lnTo>
                  <a:pt x="6562" y="280313"/>
                </a:lnTo>
                <a:lnTo>
                  <a:pt x="29210" y="264658"/>
                </a:lnTo>
                <a:lnTo>
                  <a:pt x="51709" y="248408"/>
                </a:lnTo>
                <a:lnTo>
                  <a:pt x="74095" y="231857"/>
                </a:lnTo>
                <a:lnTo>
                  <a:pt x="96403" y="215300"/>
                </a:lnTo>
                <a:lnTo>
                  <a:pt x="72445" y="199119"/>
                </a:lnTo>
                <a:lnTo>
                  <a:pt x="48061" y="181412"/>
                </a:lnTo>
                <a:lnTo>
                  <a:pt x="23747" y="163253"/>
                </a:lnTo>
                <a:lnTo>
                  <a:pt x="0" y="145713"/>
                </a:lnTo>
                <a:lnTo>
                  <a:pt x="77441" y="50859"/>
                </a:lnTo>
                <a:lnTo>
                  <a:pt x="100159" y="67413"/>
                </a:lnTo>
                <a:lnTo>
                  <a:pt x="122908" y="83886"/>
                </a:lnTo>
                <a:lnTo>
                  <a:pt x="145690" y="100276"/>
                </a:lnTo>
                <a:lnTo>
                  <a:pt x="168503" y="116584"/>
                </a:lnTo>
                <a:lnTo>
                  <a:pt x="168139" y="87457"/>
                </a:lnTo>
                <a:lnTo>
                  <a:pt x="168053" y="58304"/>
                </a:lnTo>
                <a:lnTo>
                  <a:pt x="168026" y="29144"/>
                </a:lnTo>
                <a:lnTo>
                  <a:pt x="167840" y="0"/>
                </a:lnTo>
                <a:lnTo>
                  <a:pt x="199228" y="945"/>
                </a:lnTo>
                <a:lnTo>
                  <a:pt x="230645" y="1457"/>
                </a:lnTo>
                <a:lnTo>
                  <a:pt x="262065" y="1759"/>
                </a:lnTo>
                <a:lnTo>
                  <a:pt x="293464" y="2074"/>
                </a:lnTo>
                <a:lnTo>
                  <a:pt x="293336" y="31010"/>
                </a:lnTo>
                <a:lnTo>
                  <a:pt x="293492" y="59973"/>
                </a:lnTo>
                <a:lnTo>
                  <a:pt x="293768" y="88939"/>
                </a:lnTo>
                <a:lnTo>
                  <a:pt x="293998" y="117885"/>
                </a:lnTo>
                <a:lnTo>
                  <a:pt x="317376" y="101628"/>
                </a:lnTo>
                <a:lnTo>
                  <a:pt x="340636" y="84913"/>
                </a:lnTo>
                <a:lnTo>
                  <a:pt x="363790" y="67920"/>
                </a:lnTo>
                <a:lnTo>
                  <a:pt x="386847" y="50828"/>
                </a:lnTo>
                <a:lnTo>
                  <a:pt x="406175" y="74634"/>
                </a:lnTo>
                <a:lnTo>
                  <a:pt x="425547" y="98375"/>
                </a:lnTo>
                <a:lnTo>
                  <a:pt x="444964" y="122050"/>
                </a:lnTo>
                <a:lnTo>
                  <a:pt x="464425" y="145659"/>
                </a:lnTo>
                <a:lnTo>
                  <a:pt x="370251" y="213992"/>
                </a:lnTo>
                <a:lnTo>
                  <a:pt x="394523" y="230898"/>
                </a:lnTo>
                <a:lnTo>
                  <a:pt x="418623" y="248418"/>
                </a:lnTo>
                <a:lnTo>
                  <a:pt x="442653" y="266136"/>
                </a:lnTo>
                <a:lnTo>
                  <a:pt x="466716" y="283635"/>
                </a:lnTo>
                <a:lnTo>
                  <a:pt x="446995" y="306715"/>
                </a:lnTo>
                <a:lnTo>
                  <a:pt x="427566" y="330461"/>
                </a:lnTo>
                <a:lnTo>
                  <a:pt x="408333" y="354522"/>
                </a:lnTo>
                <a:lnTo>
                  <a:pt x="389201" y="378542"/>
                </a:lnTo>
                <a:lnTo>
                  <a:pt x="365945" y="361420"/>
                </a:lnTo>
                <a:lnTo>
                  <a:pt x="342571" y="344580"/>
                </a:lnTo>
                <a:lnTo>
                  <a:pt x="319166" y="327816"/>
                </a:lnTo>
                <a:lnTo>
                  <a:pt x="295817" y="310921"/>
                </a:lnTo>
                <a:lnTo>
                  <a:pt x="294942" y="409527"/>
                </a:lnTo>
                <a:lnTo>
                  <a:pt x="294857" y="422228"/>
                </a:lnTo>
                <a:lnTo>
                  <a:pt x="169532" y="423859"/>
                </a:lnTo>
                <a:close/>
              </a:path>
            </a:pathLst>
          </a:custGeom>
          <a:solidFill>
            <a:srgbClr val="C2E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144000" y="6019584"/>
            <a:ext cx="466725" cy="424180"/>
          </a:xfrm>
          <a:custGeom>
            <a:avLst/>
            <a:gdLst/>
            <a:ahLst/>
            <a:cxnLst/>
            <a:rect l="l" t="t" r="r" b="b"/>
            <a:pathLst>
              <a:path w="466725" h="424179">
                <a:moveTo>
                  <a:pt x="169532" y="423859"/>
                </a:moveTo>
                <a:lnTo>
                  <a:pt x="170035" y="396199"/>
                </a:lnTo>
                <a:lnTo>
                  <a:pt x="170216" y="368488"/>
                </a:lnTo>
                <a:lnTo>
                  <a:pt x="170232" y="340770"/>
                </a:lnTo>
                <a:lnTo>
                  <a:pt x="170242" y="313087"/>
                </a:lnTo>
                <a:lnTo>
                  <a:pt x="148664" y="328518"/>
                </a:lnTo>
                <a:lnTo>
                  <a:pt x="127119" y="344032"/>
                </a:lnTo>
                <a:lnTo>
                  <a:pt x="105606" y="359628"/>
                </a:lnTo>
                <a:lnTo>
                  <a:pt x="84126" y="375308"/>
                </a:lnTo>
                <a:lnTo>
                  <a:pt x="6562" y="280313"/>
                </a:lnTo>
                <a:lnTo>
                  <a:pt x="29210" y="264658"/>
                </a:lnTo>
                <a:lnTo>
                  <a:pt x="51709" y="248408"/>
                </a:lnTo>
                <a:lnTo>
                  <a:pt x="74095" y="231857"/>
                </a:lnTo>
                <a:lnTo>
                  <a:pt x="96403" y="215300"/>
                </a:lnTo>
                <a:lnTo>
                  <a:pt x="72445" y="199119"/>
                </a:lnTo>
                <a:lnTo>
                  <a:pt x="48061" y="181412"/>
                </a:lnTo>
                <a:lnTo>
                  <a:pt x="23747" y="163253"/>
                </a:lnTo>
                <a:lnTo>
                  <a:pt x="0" y="145713"/>
                </a:lnTo>
                <a:lnTo>
                  <a:pt x="77441" y="50859"/>
                </a:lnTo>
                <a:lnTo>
                  <a:pt x="100159" y="67413"/>
                </a:lnTo>
                <a:lnTo>
                  <a:pt x="122908" y="83886"/>
                </a:lnTo>
                <a:lnTo>
                  <a:pt x="145690" y="100276"/>
                </a:lnTo>
                <a:lnTo>
                  <a:pt x="168503" y="116584"/>
                </a:lnTo>
                <a:lnTo>
                  <a:pt x="168139" y="87457"/>
                </a:lnTo>
                <a:lnTo>
                  <a:pt x="168053" y="58304"/>
                </a:lnTo>
                <a:lnTo>
                  <a:pt x="168026" y="29144"/>
                </a:lnTo>
                <a:lnTo>
                  <a:pt x="167840" y="0"/>
                </a:lnTo>
                <a:lnTo>
                  <a:pt x="199228" y="945"/>
                </a:lnTo>
                <a:lnTo>
                  <a:pt x="230645" y="1457"/>
                </a:lnTo>
                <a:lnTo>
                  <a:pt x="262065" y="1759"/>
                </a:lnTo>
                <a:lnTo>
                  <a:pt x="293464" y="2074"/>
                </a:lnTo>
                <a:lnTo>
                  <a:pt x="293336" y="31010"/>
                </a:lnTo>
                <a:lnTo>
                  <a:pt x="293492" y="59973"/>
                </a:lnTo>
                <a:lnTo>
                  <a:pt x="293768" y="88939"/>
                </a:lnTo>
                <a:lnTo>
                  <a:pt x="293998" y="117885"/>
                </a:lnTo>
                <a:lnTo>
                  <a:pt x="317376" y="101628"/>
                </a:lnTo>
                <a:lnTo>
                  <a:pt x="340636" y="84913"/>
                </a:lnTo>
                <a:lnTo>
                  <a:pt x="363790" y="67920"/>
                </a:lnTo>
                <a:lnTo>
                  <a:pt x="386847" y="50828"/>
                </a:lnTo>
                <a:lnTo>
                  <a:pt x="406175" y="74634"/>
                </a:lnTo>
                <a:lnTo>
                  <a:pt x="425547" y="98375"/>
                </a:lnTo>
                <a:lnTo>
                  <a:pt x="444964" y="122050"/>
                </a:lnTo>
                <a:lnTo>
                  <a:pt x="464425" y="145659"/>
                </a:lnTo>
                <a:lnTo>
                  <a:pt x="370251" y="213992"/>
                </a:lnTo>
                <a:lnTo>
                  <a:pt x="394523" y="230898"/>
                </a:lnTo>
                <a:lnTo>
                  <a:pt x="418623" y="248418"/>
                </a:lnTo>
                <a:lnTo>
                  <a:pt x="442653" y="266136"/>
                </a:lnTo>
                <a:lnTo>
                  <a:pt x="466716" y="283635"/>
                </a:lnTo>
                <a:lnTo>
                  <a:pt x="446995" y="306715"/>
                </a:lnTo>
                <a:lnTo>
                  <a:pt x="427566" y="330461"/>
                </a:lnTo>
                <a:lnTo>
                  <a:pt x="408333" y="354522"/>
                </a:lnTo>
                <a:lnTo>
                  <a:pt x="389201" y="378542"/>
                </a:lnTo>
                <a:lnTo>
                  <a:pt x="365945" y="361420"/>
                </a:lnTo>
                <a:lnTo>
                  <a:pt x="342571" y="344580"/>
                </a:lnTo>
                <a:lnTo>
                  <a:pt x="319166" y="327816"/>
                </a:lnTo>
                <a:lnTo>
                  <a:pt x="295817" y="310921"/>
                </a:lnTo>
                <a:lnTo>
                  <a:pt x="294942" y="409527"/>
                </a:lnTo>
                <a:lnTo>
                  <a:pt x="294857" y="422228"/>
                </a:lnTo>
                <a:lnTo>
                  <a:pt x="169532" y="423859"/>
                </a:lnTo>
                <a:close/>
              </a:path>
            </a:pathLst>
          </a:custGeom>
          <a:solidFill>
            <a:srgbClr val="C2E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144000" y="7621794"/>
            <a:ext cx="466725" cy="424180"/>
          </a:xfrm>
          <a:custGeom>
            <a:avLst/>
            <a:gdLst/>
            <a:ahLst/>
            <a:cxnLst/>
            <a:rect l="l" t="t" r="r" b="b"/>
            <a:pathLst>
              <a:path w="466725" h="424179">
                <a:moveTo>
                  <a:pt x="169532" y="423859"/>
                </a:moveTo>
                <a:lnTo>
                  <a:pt x="170035" y="396199"/>
                </a:lnTo>
                <a:lnTo>
                  <a:pt x="170216" y="368488"/>
                </a:lnTo>
                <a:lnTo>
                  <a:pt x="170232" y="340770"/>
                </a:lnTo>
                <a:lnTo>
                  <a:pt x="170242" y="313087"/>
                </a:lnTo>
                <a:lnTo>
                  <a:pt x="148664" y="328518"/>
                </a:lnTo>
                <a:lnTo>
                  <a:pt x="127119" y="344032"/>
                </a:lnTo>
                <a:lnTo>
                  <a:pt x="105606" y="359628"/>
                </a:lnTo>
                <a:lnTo>
                  <a:pt x="84126" y="375308"/>
                </a:lnTo>
                <a:lnTo>
                  <a:pt x="6562" y="280313"/>
                </a:lnTo>
                <a:lnTo>
                  <a:pt x="29210" y="264658"/>
                </a:lnTo>
                <a:lnTo>
                  <a:pt x="51709" y="248408"/>
                </a:lnTo>
                <a:lnTo>
                  <a:pt x="74095" y="231857"/>
                </a:lnTo>
                <a:lnTo>
                  <a:pt x="96403" y="215300"/>
                </a:lnTo>
                <a:lnTo>
                  <a:pt x="72445" y="199119"/>
                </a:lnTo>
                <a:lnTo>
                  <a:pt x="48061" y="181412"/>
                </a:lnTo>
                <a:lnTo>
                  <a:pt x="23747" y="163253"/>
                </a:lnTo>
                <a:lnTo>
                  <a:pt x="0" y="145713"/>
                </a:lnTo>
                <a:lnTo>
                  <a:pt x="77441" y="50859"/>
                </a:lnTo>
                <a:lnTo>
                  <a:pt x="100159" y="67413"/>
                </a:lnTo>
                <a:lnTo>
                  <a:pt x="122908" y="83886"/>
                </a:lnTo>
                <a:lnTo>
                  <a:pt x="145690" y="100276"/>
                </a:lnTo>
                <a:lnTo>
                  <a:pt x="168503" y="116584"/>
                </a:lnTo>
                <a:lnTo>
                  <a:pt x="168139" y="87457"/>
                </a:lnTo>
                <a:lnTo>
                  <a:pt x="168053" y="58304"/>
                </a:lnTo>
                <a:lnTo>
                  <a:pt x="168026" y="29144"/>
                </a:lnTo>
                <a:lnTo>
                  <a:pt x="167840" y="0"/>
                </a:lnTo>
                <a:lnTo>
                  <a:pt x="199228" y="945"/>
                </a:lnTo>
                <a:lnTo>
                  <a:pt x="230645" y="1457"/>
                </a:lnTo>
                <a:lnTo>
                  <a:pt x="262065" y="1759"/>
                </a:lnTo>
                <a:lnTo>
                  <a:pt x="293464" y="2074"/>
                </a:lnTo>
                <a:lnTo>
                  <a:pt x="293336" y="31010"/>
                </a:lnTo>
                <a:lnTo>
                  <a:pt x="293492" y="59973"/>
                </a:lnTo>
                <a:lnTo>
                  <a:pt x="293768" y="88939"/>
                </a:lnTo>
                <a:lnTo>
                  <a:pt x="293998" y="117885"/>
                </a:lnTo>
                <a:lnTo>
                  <a:pt x="317376" y="101628"/>
                </a:lnTo>
                <a:lnTo>
                  <a:pt x="340636" y="84913"/>
                </a:lnTo>
                <a:lnTo>
                  <a:pt x="363790" y="67920"/>
                </a:lnTo>
                <a:lnTo>
                  <a:pt x="386847" y="50828"/>
                </a:lnTo>
                <a:lnTo>
                  <a:pt x="406175" y="74634"/>
                </a:lnTo>
                <a:lnTo>
                  <a:pt x="425547" y="98375"/>
                </a:lnTo>
                <a:lnTo>
                  <a:pt x="444964" y="122050"/>
                </a:lnTo>
                <a:lnTo>
                  <a:pt x="464425" y="145659"/>
                </a:lnTo>
                <a:lnTo>
                  <a:pt x="370251" y="213992"/>
                </a:lnTo>
                <a:lnTo>
                  <a:pt x="394523" y="230898"/>
                </a:lnTo>
                <a:lnTo>
                  <a:pt x="418623" y="248418"/>
                </a:lnTo>
                <a:lnTo>
                  <a:pt x="442653" y="266136"/>
                </a:lnTo>
                <a:lnTo>
                  <a:pt x="466716" y="283635"/>
                </a:lnTo>
                <a:lnTo>
                  <a:pt x="446995" y="306715"/>
                </a:lnTo>
                <a:lnTo>
                  <a:pt x="427566" y="330461"/>
                </a:lnTo>
                <a:lnTo>
                  <a:pt x="408333" y="354522"/>
                </a:lnTo>
                <a:lnTo>
                  <a:pt x="389201" y="378542"/>
                </a:lnTo>
                <a:lnTo>
                  <a:pt x="365945" y="361420"/>
                </a:lnTo>
                <a:lnTo>
                  <a:pt x="342571" y="344580"/>
                </a:lnTo>
                <a:lnTo>
                  <a:pt x="319166" y="327816"/>
                </a:lnTo>
                <a:lnTo>
                  <a:pt x="295817" y="310921"/>
                </a:lnTo>
                <a:lnTo>
                  <a:pt x="294942" y="409527"/>
                </a:lnTo>
                <a:lnTo>
                  <a:pt x="294857" y="422228"/>
                </a:lnTo>
                <a:lnTo>
                  <a:pt x="169532" y="423859"/>
                </a:lnTo>
                <a:close/>
              </a:path>
            </a:pathLst>
          </a:custGeom>
          <a:solidFill>
            <a:srgbClr val="C2EC0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713009" y="1166494"/>
            <a:ext cx="4721225" cy="7108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Trebuchet MS"/>
                <a:cs typeface="Trebuchet MS"/>
              </a:rPr>
              <a:t>Conversation</a:t>
            </a:r>
            <a:endParaRPr sz="6000">
              <a:latin typeface="Trebuchet MS"/>
              <a:cs typeface="Trebuchet MS"/>
            </a:endParaRPr>
          </a:p>
          <a:p>
            <a:pPr marL="12700" marR="363855">
              <a:lnSpc>
                <a:spcPts val="12150"/>
              </a:lnSpc>
              <a:spcBef>
                <a:spcPts val="1000"/>
              </a:spcBef>
            </a:pPr>
            <a:r>
              <a:rPr dirty="0" sz="6000" spc="-10" b="1">
                <a:solidFill>
                  <a:srgbClr val="FFFFFF"/>
                </a:solidFill>
                <a:latin typeface="Trebuchet MS"/>
                <a:cs typeface="Trebuchet MS"/>
              </a:rPr>
              <a:t>Connection </a:t>
            </a:r>
            <a:r>
              <a:rPr dirty="0" sz="6000" spc="50" b="1">
                <a:solidFill>
                  <a:srgbClr val="FFFFFF"/>
                </a:solidFill>
                <a:latin typeface="Trebuchet MS"/>
                <a:cs typeface="Trebuchet MS"/>
              </a:rPr>
              <a:t>Community </a:t>
            </a:r>
            <a:r>
              <a:rPr dirty="0" sz="6000" spc="75" b="1">
                <a:solidFill>
                  <a:srgbClr val="FFFFFF"/>
                </a:solidFill>
                <a:latin typeface="Trebuchet MS"/>
                <a:cs typeface="Trebuchet MS"/>
              </a:rPr>
              <a:t>Challenge </a:t>
            </a:r>
            <a:r>
              <a:rPr dirty="0" sz="6000" spc="60" b="1">
                <a:solidFill>
                  <a:srgbClr val="FFFFFF"/>
                </a:solidFill>
                <a:latin typeface="Trebuchet MS"/>
                <a:cs typeface="Trebuchet MS"/>
              </a:rPr>
              <a:t>Consistency</a:t>
            </a:r>
            <a:endParaRPr sz="60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8700" y="7580931"/>
            <a:ext cx="1676399" cy="16763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6518" y="3002452"/>
            <a:ext cx="6727190" cy="19996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950" spc="-165" b="1">
                <a:solidFill>
                  <a:srgbClr val="FFFFFF"/>
                </a:solidFill>
                <a:latin typeface="Trebuchet MS"/>
                <a:cs typeface="Trebuchet MS"/>
              </a:rPr>
              <a:t>The</a:t>
            </a:r>
            <a:r>
              <a:rPr dirty="0" sz="12950" spc="-22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950" spc="455" b="1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12950" spc="-22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950" spc="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2950" spc="-180" b="1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dirty="0" sz="12950" spc="37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2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3075" y="8866504"/>
            <a:ext cx="34848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Find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website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03285" y="7201641"/>
            <a:ext cx="3484713" cy="30853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16318" cy="529378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786720" y="1056590"/>
            <a:ext cx="8710295" cy="8478520"/>
            <a:chOff x="4786720" y="1056590"/>
            <a:chExt cx="8710295" cy="8478520"/>
          </a:xfrm>
        </p:grpSpPr>
        <p:sp>
          <p:nvSpPr>
            <p:cNvPr id="5" name="object 5"/>
            <p:cNvSpPr/>
            <p:nvPr/>
          </p:nvSpPr>
          <p:spPr>
            <a:xfrm>
              <a:off x="4786720" y="1056590"/>
              <a:ext cx="8710295" cy="8478520"/>
            </a:xfrm>
            <a:custGeom>
              <a:avLst/>
              <a:gdLst/>
              <a:ahLst/>
              <a:cxnLst/>
              <a:rect l="l" t="t" r="r" b="b"/>
              <a:pathLst>
                <a:path w="8710294" h="8478520">
                  <a:moveTo>
                    <a:pt x="8709986" y="8478161"/>
                  </a:moveTo>
                  <a:lnTo>
                    <a:pt x="0" y="8478161"/>
                  </a:lnTo>
                  <a:lnTo>
                    <a:pt x="0" y="0"/>
                  </a:lnTo>
                  <a:lnTo>
                    <a:pt x="8709986" y="0"/>
                  </a:lnTo>
                  <a:lnTo>
                    <a:pt x="8709986" y="8478161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7046" y="1888716"/>
              <a:ext cx="6815516" cy="68155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3712" y="0"/>
            <a:ext cx="7510985" cy="92582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25" y="3571604"/>
            <a:ext cx="7592059" cy="41910"/>
          </a:xfrm>
          <a:custGeom>
            <a:avLst/>
            <a:gdLst/>
            <a:ahLst/>
            <a:cxnLst/>
            <a:rect l="l" t="t" r="r" b="b"/>
            <a:pathLst>
              <a:path w="7592059" h="41910">
                <a:moveTo>
                  <a:pt x="0" y="41408"/>
                </a:moveTo>
                <a:lnTo>
                  <a:pt x="7592056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6000" y="5407647"/>
            <a:ext cx="8241030" cy="3625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150">
              <a:lnSpc>
                <a:spcPct val="114100"/>
              </a:lnSpc>
              <a:spcBef>
                <a:spcPts val="100"/>
              </a:spcBef>
            </a:pP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True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connection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75">
                <a:solidFill>
                  <a:srgbClr val="FFFFFF"/>
                </a:solidFill>
                <a:latin typeface="Tahoma"/>
                <a:cs typeface="Tahoma"/>
              </a:rPr>
              <a:t>starts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3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FFFFFF"/>
                </a:solidFill>
                <a:latin typeface="Tahoma"/>
                <a:cs typeface="Tahoma"/>
              </a:rPr>
              <a:t>intentional,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meaningful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conversations </a:t>
            </a:r>
            <a:r>
              <a:rPr dirty="0" sz="2300" spc="-6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respect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differences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create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FFFFFF"/>
                </a:solidFill>
                <a:latin typeface="Tahoma"/>
                <a:cs typeface="Tahoma"/>
              </a:rPr>
              <a:t>safe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spaces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explore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faith </a:t>
            </a:r>
            <a:r>
              <a:rPr dirty="0" sz="2300" spc="-55">
                <a:solidFill>
                  <a:srgbClr val="FFFFFF"/>
                </a:solidFill>
                <a:latin typeface="Tahoma"/>
                <a:cs typeface="Tahoma"/>
              </a:rPr>
              <a:t>together.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practicing</a:t>
            </a:r>
            <a:r>
              <a:rPr dirty="0" sz="23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Tahoma"/>
                <a:cs typeface="Tahoma"/>
              </a:rPr>
              <a:t>empathetic,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active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listening,</a:t>
            </a:r>
            <a:r>
              <a:rPr dirty="0" sz="23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3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foster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deeper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understanding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stronger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Tahoma"/>
                <a:cs typeface="Tahoma"/>
              </a:rPr>
              <a:t>relationships.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kind</a:t>
            </a:r>
            <a:r>
              <a:rPr dirty="0" sz="23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communication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ignites</a:t>
            </a:r>
            <a:r>
              <a:rPr dirty="0" sz="23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powerful</a:t>
            </a:r>
            <a:r>
              <a:rPr dirty="0" sz="23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60">
                <a:solidFill>
                  <a:srgbClr val="FFFFFF"/>
                </a:solidFill>
                <a:latin typeface="Tahoma"/>
                <a:cs typeface="Tahoma"/>
              </a:rPr>
              <a:t>cycle—</a:t>
            </a:r>
            <a:r>
              <a:rPr dirty="0" sz="23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conversation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leads</a:t>
            </a:r>
            <a:r>
              <a:rPr dirty="0" sz="23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connection,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connection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builds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community,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r>
              <a:rPr dirty="0" sz="2300" spc="-1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drives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spiritual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growth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consistency.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0">
                <a:solidFill>
                  <a:srgbClr val="FFFFFF"/>
                </a:solidFill>
                <a:latin typeface="Tahoma"/>
                <a:cs typeface="Tahoma"/>
              </a:rPr>
              <a:t>If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want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cultivate</a:t>
            </a:r>
            <a:r>
              <a:rPr dirty="0" sz="23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lasting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change</a:t>
            </a:r>
            <a:r>
              <a:rPr dirty="0" sz="23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r>
              <a:rPr dirty="0" sz="2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among</a:t>
            </a:r>
            <a:r>
              <a:rPr dirty="0" sz="2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Tahoma"/>
                <a:cs typeface="Tahoma"/>
              </a:rPr>
              <a:t>adults,</a:t>
            </a:r>
            <a:r>
              <a:rPr dirty="0" sz="2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must</a:t>
            </a:r>
            <a:r>
              <a:rPr dirty="0" sz="2300" spc="-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embrace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85">
                <a:solidFill>
                  <a:srgbClr val="FFFFFF"/>
                </a:solidFill>
                <a:latin typeface="Tahoma"/>
                <a:cs typeface="Tahoma"/>
              </a:rPr>
              <a:t>art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dialogue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plants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seeds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genuine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transformation.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0475" y="8409954"/>
            <a:ext cx="3159174" cy="187704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0116087" y="0"/>
            <a:ext cx="47625" cy="9258300"/>
          </a:xfrm>
          <a:custGeom>
            <a:avLst/>
            <a:gdLst/>
            <a:ahLst/>
            <a:cxnLst/>
            <a:rect l="l" t="t" r="r" b="b"/>
            <a:pathLst>
              <a:path w="47625" h="9258300">
                <a:moveTo>
                  <a:pt x="47624" y="9258224"/>
                </a:moveTo>
                <a:lnTo>
                  <a:pt x="0" y="9258224"/>
                </a:lnTo>
                <a:lnTo>
                  <a:pt x="0" y="0"/>
                </a:lnTo>
                <a:lnTo>
                  <a:pt x="47624" y="0"/>
                </a:lnTo>
                <a:lnTo>
                  <a:pt x="47624" y="9258224"/>
                </a:lnTo>
                <a:close/>
              </a:path>
            </a:pathLst>
          </a:custGeom>
          <a:solidFill>
            <a:srgbClr val="7D60F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8" name="object 8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016000" y="1882383"/>
            <a:ext cx="7974965" cy="1610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400" spc="-85"/>
              <a:t>Conversation</a:t>
            </a:r>
            <a:endParaRPr sz="10400"/>
          </a:p>
        </p:txBody>
      </p:sp>
      <p:sp>
        <p:nvSpPr>
          <p:cNvPr id="12" name="object 12"/>
          <p:cNvSpPr txBox="1"/>
          <p:nvPr/>
        </p:nvSpPr>
        <p:spPr>
          <a:xfrm>
            <a:off x="1028700" y="3970559"/>
            <a:ext cx="7592059" cy="1173480"/>
          </a:xfrm>
          <a:prstGeom prst="rect">
            <a:avLst/>
          </a:prstGeom>
          <a:solidFill>
            <a:srgbClr val="C2EC0C"/>
          </a:solidFill>
        </p:spPr>
        <p:txBody>
          <a:bodyPr wrap="square" lIns="0" tIns="142240" rIns="0" bIns="0" rtlCol="0" vert="horz">
            <a:spAutoFit/>
          </a:bodyPr>
          <a:lstStyle/>
          <a:p>
            <a:pPr marL="184150">
              <a:lnSpc>
                <a:spcPct val="100000"/>
              </a:lnSpc>
              <a:spcBef>
                <a:spcPts val="1120"/>
              </a:spcBef>
            </a:pP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Overview</a:t>
            </a:r>
            <a:endParaRPr sz="2800">
              <a:latin typeface="Trebuchet MS"/>
              <a:cs typeface="Trebuchet MS"/>
            </a:endParaRPr>
          </a:p>
          <a:p>
            <a:pPr marL="396875">
              <a:lnSpc>
                <a:spcPct val="100000"/>
              </a:lnSpc>
              <a:spcBef>
                <a:spcPts val="380"/>
              </a:spcBef>
            </a:pP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safe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spaces</a:t>
            </a:r>
            <a:r>
              <a:rPr dirty="0" sz="23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131313"/>
                </a:solidFill>
                <a:latin typeface="Tahoma"/>
                <a:cs typeface="Tahoma"/>
              </a:rPr>
              <a:t>for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people</a:t>
            </a:r>
            <a:r>
              <a:rPr dirty="0" sz="23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communicate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8590"/>
            <a:ext cx="4197750" cy="5457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8700" y="6119209"/>
            <a:ext cx="4549140" cy="29114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440690" marR="593090">
              <a:lnSpc>
                <a:spcPct val="117600"/>
              </a:lnSpc>
            </a:pP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Delegate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95" b="1">
                <a:solidFill>
                  <a:srgbClr val="131313"/>
                </a:solidFill>
                <a:latin typeface="Trebuchet MS"/>
                <a:cs typeface="Trebuchet MS"/>
              </a:rPr>
              <a:t>3</a:t>
            </a:r>
            <a:r>
              <a:rPr dirty="0" sz="2800" spc="-34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people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an</a:t>
            </a:r>
            <a:r>
              <a:rPr dirty="0" sz="23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exciting</a:t>
            </a:r>
            <a:r>
              <a:rPr dirty="0" sz="23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hook</a:t>
            </a:r>
            <a:r>
              <a:rPr dirty="0" sz="23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131313"/>
                </a:solidFill>
                <a:latin typeface="Tahoma"/>
                <a:cs typeface="Tahoma"/>
              </a:rPr>
              <a:t>to share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131313"/>
                </a:solidFill>
                <a:latin typeface="Tahoma"/>
                <a:cs typeface="Tahoma"/>
              </a:rPr>
              <a:t>on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theme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of</a:t>
            </a:r>
            <a:r>
              <a:rPr dirty="0" sz="2300" spc="-29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God’s promises.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995044"/>
            <a:ext cx="9622155" cy="4268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9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ahoma"/>
              <a:cs typeface="Tahoma"/>
            </a:endParaRPr>
          </a:p>
          <a:p>
            <a:pPr marL="318770" marR="5080">
              <a:lnSpc>
                <a:spcPts val="13880"/>
              </a:lnSpc>
            </a:pPr>
            <a:r>
              <a:rPr dirty="0" sz="14200" spc="-385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4200" spc="-47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459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47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37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39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6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3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4200" spc="-19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180" b="1">
                <a:solidFill>
                  <a:srgbClr val="FFFFFF"/>
                </a:solidFill>
                <a:latin typeface="Trebuchet MS"/>
                <a:cs typeface="Trebuchet MS"/>
              </a:rPr>
              <a:t>pp</a:t>
            </a:r>
            <a:r>
              <a:rPr dirty="0" sz="14200" spc="-25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8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4200" spc="-20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4200" spc="-2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4200" spc="-28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4200" spc="-19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4200" spc="25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4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63950" y="927722"/>
            <a:ext cx="5608320" cy="122555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r" marR="62230">
              <a:lnSpc>
                <a:spcPct val="100000"/>
              </a:lnSpc>
              <a:spcBef>
                <a:spcPts val="490"/>
              </a:spcBef>
            </a:pP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Practice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table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discussion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groups!</a:t>
            </a:r>
            <a:endParaRPr sz="2300">
              <a:latin typeface="Tahoma"/>
              <a:cs typeface="Tahoma"/>
            </a:endParaRPr>
          </a:p>
          <a:p>
            <a:pPr algn="r" marL="3074035" marR="5080" indent="-930910">
              <a:lnSpc>
                <a:spcPct val="114100"/>
              </a:lnSpc>
            </a:pPr>
            <a:r>
              <a:rPr dirty="0" sz="2300" spc="-35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30">
                <a:solidFill>
                  <a:srgbClr val="FFFFFF"/>
                </a:solidFill>
                <a:latin typeface="Tahoma"/>
                <a:cs typeface="Tahoma"/>
              </a:rPr>
              <a:t>online,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300" spc="-2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group</a:t>
            </a:r>
            <a:r>
              <a:rPr dirty="0" sz="2300" spc="-2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Tahoma"/>
                <a:cs typeface="Tahoma"/>
              </a:rPr>
              <a:t>chat. </a:t>
            </a:r>
            <a:r>
              <a:rPr dirty="0" sz="23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dirty="0" sz="23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FFFFFF"/>
                </a:solidFill>
                <a:latin typeface="Tahoma"/>
                <a:cs typeface="Tahoma"/>
              </a:rPr>
              <a:t>minutes.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9258300"/>
            <a:ext cx="1028700" cy="1028700"/>
            <a:chOff x="0" y="9258300"/>
            <a:chExt cx="1028700" cy="1028700"/>
          </a:xfrm>
        </p:grpSpPr>
        <p:sp>
          <p:nvSpPr>
            <p:cNvPr id="7" name="object 7"/>
            <p:cNvSpPr/>
            <p:nvPr/>
          </p:nvSpPr>
          <p:spPr>
            <a:xfrm>
              <a:off x="0" y="9258300"/>
              <a:ext cx="1028700" cy="1028700"/>
            </a:xfrm>
            <a:custGeom>
              <a:avLst/>
              <a:gdLst/>
              <a:ahLst/>
              <a:cxnLst/>
              <a:rect l="l" t="t" r="r" b="b"/>
              <a:pathLst>
                <a:path w="1028700" h="1028700">
                  <a:moveTo>
                    <a:pt x="1028700" y="1028699"/>
                  </a:moveTo>
                  <a:lnTo>
                    <a:pt x="0" y="1028699"/>
                  </a:lnTo>
                  <a:lnTo>
                    <a:pt x="0" y="0"/>
                  </a:lnTo>
                  <a:lnTo>
                    <a:pt x="1028700" y="0"/>
                  </a:lnTo>
                  <a:lnTo>
                    <a:pt x="1028700" y="1028699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8242" y="9521870"/>
              <a:ext cx="552450" cy="501650"/>
            </a:xfrm>
            <a:custGeom>
              <a:avLst/>
              <a:gdLst/>
              <a:ahLst/>
              <a:cxnLst/>
              <a:rect l="l" t="t" r="r" b="b"/>
              <a:pathLst>
                <a:path w="552450" h="501650">
                  <a:moveTo>
                    <a:pt x="200562" y="501441"/>
                  </a:moveTo>
                  <a:lnTo>
                    <a:pt x="201158" y="468718"/>
                  </a:lnTo>
                  <a:lnTo>
                    <a:pt x="201372" y="435935"/>
                  </a:lnTo>
                  <a:lnTo>
                    <a:pt x="201391" y="403143"/>
                  </a:lnTo>
                  <a:lnTo>
                    <a:pt x="201402" y="370393"/>
                  </a:lnTo>
                  <a:lnTo>
                    <a:pt x="175875" y="388649"/>
                  </a:lnTo>
                  <a:lnTo>
                    <a:pt x="150386" y="407002"/>
                  </a:lnTo>
                  <a:lnTo>
                    <a:pt x="124936" y="425453"/>
                  </a:lnTo>
                  <a:lnTo>
                    <a:pt x="99524" y="444002"/>
                  </a:lnTo>
                  <a:lnTo>
                    <a:pt x="7763" y="331620"/>
                  </a:lnTo>
                  <a:lnTo>
                    <a:pt x="34556" y="313100"/>
                  </a:lnTo>
                  <a:lnTo>
                    <a:pt x="61174" y="293875"/>
                  </a:lnTo>
                  <a:lnTo>
                    <a:pt x="87658" y="274295"/>
                  </a:lnTo>
                  <a:lnTo>
                    <a:pt x="114049" y="254708"/>
                  </a:lnTo>
                  <a:lnTo>
                    <a:pt x="85705" y="235565"/>
                  </a:lnTo>
                  <a:lnTo>
                    <a:pt x="56858" y="214617"/>
                  </a:lnTo>
                  <a:lnTo>
                    <a:pt x="28094" y="193134"/>
                  </a:lnTo>
                  <a:lnTo>
                    <a:pt x="0" y="172384"/>
                  </a:lnTo>
                  <a:lnTo>
                    <a:pt x="91616" y="60168"/>
                  </a:lnTo>
                  <a:lnTo>
                    <a:pt x="118491" y="79753"/>
                  </a:lnTo>
                  <a:lnTo>
                    <a:pt x="145405" y="99240"/>
                  </a:lnTo>
                  <a:lnTo>
                    <a:pt x="172356" y="118631"/>
                  </a:lnTo>
                  <a:lnTo>
                    <a:pt x="199345" y="137924"/>
                  </a:lnTo>
                  <a:lnTo>
                    <a:pt x="198915" y="103465"/>
                  </a:lnTo>
                  <a:lnTo>
                    <a:pt x="198813" y="68975"/>
                  </a:lnTo>
                  <a:lnTo>
                    <a:pt x="198781" y="34479"/>
                  </a:lnTo>
                  <a:lnTo>
                    <a:pt x="198561" y="0"/>
                  </a:lnTo>
                  <a:lnTo>
                    <a:pt x="235694" y="1118"/>
                  </a:lnTo>
                  <a:lnTo>
                    <a:pt x="272861" y="1724"/>
                  </a:lnTo>
                  <a:lnTo>
                    <a:pt x="310032" y="2081"/>
                  </a:lnTo>
                  <a:lnTo>
                    <a:pt x="347178" y="2453"/>
                  </a:lnTo>
                  <a:lnTo>
                    <a:pt x="347027" y="36686"/>
                  </a:lnTo>
                  <a:lnTo>
                    <a:pt x="347211" y="70951"/>
                  </a:lnTo>
                  <a:lnTo>
                    <a:pt x="347538" y="105218"/>
                  </a:lnTo>
                  <a:lnTo>
                    <a:pt x="347811" y="139462"/>
                  </a:lnTo>
                  <a:lnTo>
                    <a:pt x="375467" y="120230"/>
                  </a:lnTo>
                  <a:lnTo>
                    <a:pt x="402985" y="100456"/>
                  </a:lnTo>
                  <a:lnTo>
                    <a:pt x="430377" y="80352"/>
                  </a:lnTo>
                  <a:lnTo>
                    <a:pt x="457654" y="60131"/>
                  </a:lnTo>
                  <a:lnTo>
                    <a:pt x="480519" y="88295"/>
                  </a:lnTo>
                  <a:lnTo>
                    <a:pt x="503438" y="116381"/>
                  </a:lnTo>
                  <a:lnTo>
                    <a:pt x="526409" y="144389"/>
                  </a:lnTo>
                  <a:lnTo>
                    <a:pt x="549432" y="172320"/>
                  </a:lnTo>
                  <a:lnTo>
                    <a:pt x="438021" y="253161"/>
                  </a:lnTo>
                  <a:lnTo>
                    <a:pt x="466735" y="273161"/>
                  </a:lnTo>
                  <a:lnTo>
                    <a:pt x="495246" y="293888"/>
                  </a:lnTo>
                  <a:lnTo>
                    <a:pt x="523674" y="314848"/>
                  </a:lnTo>
                  <a:lnTo>
                    <a:pt x="552142" y="335550"/>
                  </a:lnTo>
                  <a:lnTo>
                    <a:pt x="528811" y="362855"/>
                  </a:lnTo>
                  <a:lnTo>
                    <a:pt x="505826" y="390948"/>
                  </a:lnTo>
                  <a:lnTo>
                    <a:pt x="483072" y="419412"/>
                  </a:lnTo>
                  <a:lnTo>
                    <a:pt x="460438" y="447829"/>
                  </a:lnTo>
                  <a:lnTo>
                    <a:pt x="432926" y="427573"/>
                  </a:lnTo>
                  <a:lnTo>
                    <a:pt x="405274" y="407651"/>
                  </a:lnTo>
                  <a:lnTo>
                    <a:pt x="377585" y="387818"/>
                  </a:lnTo>
                  <a:lnTo>
                    <a:pt x="349963" y="367831"/>
                  </a:lnTo>
                  <a:lnTo>
                    <a:pt x="348927" y="484485"/>
                  </a:lnTo>
                  <a:lnTo>
                    <a:pt x="348827" y="499511"/>
                  </a:lnTo>
                  <a:lnTo>
                    <a:pt x="200562" y="501441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53279" y="-50"/>
            <a:ext cx="5457824" cy="27280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22331" y="5417569"/>
            <a:ext cx="1532699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Open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Bibles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Genesis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7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7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6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0">
                <a:solidFill>
                  <a:srgbClr val="FFFFFF"/>
                </a:solidFill>
                <a:latin typeface="Tahoma"/>
                <a:cs typeface="Tahoma"/>
              </a:rPr>
              <a:t>story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Tahoma"/>
                <a:cs typeface="Tahoma"/>
              </a:rPr>
              <a:t>Noah.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Tahoma"/>
                <a:cs typeface="Tahoma"/>
              </a:rPr>
              <a:t>theme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65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6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600" spc="-3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50">
                <a:solidFill>
                  <a:srgbClr val="FFFFFF"/>
                </a:solidFill>
                <a:latin typeface="Tahoma"/>
                <a:cs typeface="Tahoma"/>
              </a:rPr>
              <a:t>God’s</a:t>
            </a:r>
            <a:r>
              <a:rPr dirty="0" sz="2600" spc="-3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Promises.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9397" y="6087229"/>
            <a:ext cx="4549775" cy="2943225"/>
          </a:xfrm>
          <a:prstGeom prst="rect">
            <a:avLst/>
          </a:prstGeom>
          <a:solidFill>
            <a:srgbClr val="C2EC0C"/>
          </a:solidFill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Times New Roman"/>
              <a:cs typeface="Times New Roman"/>
            </a:endParaRPr>
          </a:p>
          <a:p>
            <a:pPr marL="399415">
              <a:lnSpc>
                <a:spcPct val="100000"/>
              </a:lnSpc>
            </a:pP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Delegate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95" b="1">
                <a:solidFill>
                  <a:srgbClr val="131313"/>
                </a:solidFill>
                <a:latin typeface="Trebuchet MS"/>
                <a:cs typeface="Trebuchet MS"/>
              </a:rPr>
              <a:t>3</a:t>
            </a:r>
            <a:r>
              <a:rPr dirty="0" sz="2800" spc="-34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people</a:t>
            </a:r>
            <a:endParaRPr sz="2800">
              <a:latin typeface="Trebuchet MS"/>
              <a:cs typeface="Trebuchet MS"/>
            </a:endParaRPr>
          </a:p>
          <a:p>
            <a:pPr marL="417195" marR="267970">
              <a:lnSpc>
                <a:spcPct val="114100"/>
              </a:lnSpc>
              <a:spcBef>
                <a:spcPts val="430"/>
              </a:spcBef>
            </a:pP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Bring</a:t>
            </a:r>
            <a:r>
              <a:rPr dirty="0" sz="2300" spc="-23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one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piece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of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25">
                <a:solidFill>
                  <a:srgbClr val="131313"/>
                </a:solidFill>
                <a:latin typeface="Tahoma"/>
                <a:cs typeface="Tahoma"/>
              </a:rPr>
              <a:t>NEW </a:t>
            </a:r>
            <a:r>
              <a:rPr dirty="0" sz="2300" spc="-40">
                <a:solidFill>
                  <a:srgbClr val="131313"/>
                </a:solidFill>
                <a:latin typeface="Tahoma"/>
                <a:cs typeface="Tahoma"/>
              </a:rPr>
              <a:t>information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3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light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60">
                <a:solidFill>
                  <a:srgbClr val="131313"/>
                </a:solidFill>
                <a:latin typeface="Tahoma"/>
                <a:cs typeface="Tahoma"/>
              </a:rPr>
              <a:t>that</a:t>
            </a:r>
            <a:r>
              <a:rPr dirty="0" sz="23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people </a:t>
            </a:r>
            <a:r>
              <a:rPr dirty="0" sz="2300" spc="80">
                <a:solidFill>
                  <a:srgbClr val="131313"/>
                </a:solidFill>
                <a:latin typeface="Tahoma"/>
                <a:cs typeface="Tahoma"/>
              </a:rPr>
              <a:t>do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not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commonly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know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about.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Tie</a:t>
            </a:r>
            <a:r>
              <a:rPr dirty="0" sz="2300" spc="-25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55">
                <a:solidFill>
                  <a:srgbClr val="131313"/>
                </a:solidFill>
                <a:latin typeface="Tahoma"/>
                <a:cs typeface="Tahoma"/>
              </a:rPr>
              <a:t>it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God’s</a:t>
            </a:r>
            <a:r>
              <a:rPr dirty="0" sz="2300" spc="-24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promises.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483135" y="6119209"/>
            <a:ext cx="4549140" cy="2911475"/>
          </a:xfrm>
          <a:custGeom>
            <a:avLst/>
            <a:gdLst/>
            <a:ahLst/>
            <a:cxnLst/>
            <a:rect l="l" t="t" r="r" b="b"/>
            <a:pathLst>
              <a:path w="4549140" h="2911475">
                <a:moveTo>
                  <a:pt x="4548699" y="2911167"/>
                </a:moveTo>
                <a:lnTo>
                  <a:pt x="0" y="2911167"/>
                </a:lnTo>
                <a:lnTo>
                  <a:pt x="0" y="0"/>
                </a:lnTo>
                <a:lnTo>
                  <a:pt x="4548699" y="0"/>
                </a:lnTo>
                <a:lnTo>
                  <a:pt x="4548699" y="2911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911515" y="6426677"/>
            <a:ext cx="3553460" cy="1771014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ct val="115300"/>
              </a:lnSpc>
              <a:spcBef>
                <a:spcPts val="310"/>
              </a:spcBef>
            </a:pPr>
            <a:r>
              <a:rPr dirty="0" sz="2800" b="1">
                <a:solidFill>
                  <a:srgbClr val="131313"/>
                </a:solidFill>
                <a:latin typeface="Trebuchet MS"/>
                <a:cs typeface="Trebuchet MS"/>
              </a:rPr>
              <a:t>Delegate</a:t>
            </a:r>
            <a:r>
              <a:rPr dirty="0" sz="2800" spc="-350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95" b="1">
                <a:solidFill>
                  <a:srgbClr val="131313"/>
                </a:solidFill>
                <a:latin typeface="Trebuchet MS"/>
                <a:cs typeface="Trebuchet MS"/>
              </a:rPr>
              <a:t>3</a:t>
            </a:r>
            <a:r>
              <a:rPr dirty="0" sz="2800" spc="-345" b="1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people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relevance</a:t>
            </a:r>
            <a:r>
              <a:rPr dirty="0" sz="2300" spc="-28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this </a:t>
            </a:r>
            <a:r>
              <a:rPr dirty="0" sz="2300" spc="-80">
                <a:solidFill>
                  <a:srgbClr val="131313"/>
                </a:solidFill>
                <a:latin typeface="Tahoma"/>
                <a:cs typeface="Tahoma"/>
              </a:rPr>
              <a:t>story.</a:t>
            </a:r>
            <a:r>
              <a:rPr dirty="0" sz="2300" spc="-27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131313"/>
                </a:solidFill>
                <a:latin typeface="Tahoma"/>
                <a:cs typeface="Tahoma"/>
              </a:rPr>
              <a:t>How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does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55">
                <a:solidFill>
                  <a:srgbClr val="131313"/>
                </a:solidFill>
                <a:latin typeface="Tahoma"/>
                <a:cs typeface="Tahoma"/>
              </a:rPr>
              <a:t>it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relate</a:t>
            </a:r>
            <a:r>
              <a:rPr dirty="0" sz="2300" spc="-27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131313"/>
                </a:solidFill>
                <a:latin typeface="Tahoma"/>
                <a:cs typeface="Tahoma"/>
              </a:rPr>
              <a:t>to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young</a:t>
            </a:r>
            <a:r>
              <a:rPr dirty="0" sz="23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adults</a:t>
            </a:r>
            <a:r>
              <a:rPr dirty="0" sz="2300" spc="-2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today?</a:t>
            </a:r>
            <a:r>
              <a:rPr dirty="0" sz="23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Tie</a:t>
            </a:r>
            <a:r>
              <a:rPr dirty="0" sz="2300" spc="-26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55">
                <a:solidFill>
                  <a:srgbClr val="131313"/>
                </a:solidFill>
                <a:latin typeface="Tahoma"/>
                <a:cs typeface="Tahoma"/>
              </a:rPr>
              <a:t>it</a:t>
            </a:r>
            <a:r>
              <a:rPr dirty="0" sz="2300" spc="-26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11515" y="8221450"/>
            <a:ext cx="202882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God’s</a:t>
            </a:r>
            <a:r>
              <a:rPr dirty="0" sz="2300" spc="-11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131313"/>
                </a:solidFill>
                <a:latin typeface="Tahoma"/>
                <a:cs typeface="Tahoma"/>
              </a:rPr>
              <a:t>promises.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16" name="object 16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29444" y="0"/>
            <a:ext cx="3758554" cy="43923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995044"/>
            <a:ext cx="4483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NAD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Young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Adult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97302"/>
            <a:ext cx="6384722" cy="8280187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652297" y="1601436"/>
            <a:ext cx="7643495" cy="1762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400" spc="-40"/>
              <a:t>Connection</a:t>
            </a:r>
            <a:endParaRPr sz="11400"/>
          </a:p>
        </p:txBody>
      </p:sp>
      <p:sp>
        <p:nvSpPr>
          <p:cNvPr id="6" name="object 6"/>
          <p:cNvSpPr txBox="1"/>
          <p:nvPr/>
        </p:nvSpPr>
        <p:spPr>
          <a:xfrm>
            <a:off x="6664997" y="3668773"/>
            <a:ext cx="10594340" cy="1317625"/>
          </a:xfrm>
          <a:prstGeom prst="rect">
            <a:avLst/>
          </a:prstGeom>
          <a:solidFill>
            <a:srgbClr val="C2EC0C"/>
          </a:solidFill>
        </p:spPr>
        <p:txBody>
          <a:bodyPr wrap="square" lIns="0" tIns="255904" rIns="0" bIns="0" rtlCol="0" vert="horz">
            <a:spAutoFit/>
          </a:bodyPr>
          <a:lstStyle/>
          <a:p>
            <a:pPr marL="287020">
              <a:lnSpc>
                <a:spcPct val="100000"/>
              </a:lnSpc>
              <a:spcBef>
                <a:spcPts val="2014"/>
              </a:spcBef>
            </a:pPr>
            <a:r>
              <a:rPr dirty="0" sz="2800" spc="-10" b="1">
                <a:solidFill>
                  <a:srgbClr val="131313"/>
                </a:solidFill>
                <a:latin typeface="Trebuchet MS"/>
                <a:cs typeface="Trebuchet MS"/>
              </a:rPr>
              <a:t>Overview</a:t>
            </a:r>
            <a:endParaRPr sz="28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  <a:spcBef>
                <a:spcPts val="935"/>
              </a:spcBef>
            </a:pP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Create</a:t>
            </a:r>
            <a:r>
              <a:rPr dirty="0" sz="2300" spc="-240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5">
                <a:solidFill>
                  <a:srgbClr val="131313"/>
                </a:solidFill>
                <a:latin typeface="Tahoma"/>
                <a:cs typeface="Tahoma"/>
              </a:rPr>
              <a:t>safe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spaces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131313"/>
                </a:solidFill>
                <a:latin typeface="Tahoma"/>
                <a:cs typeface="Tahoma"/>
              </a:rPr>
              <a:t>to</a:t>
            </a:r>
            <a:r>
              <a:rPr dirty="0" sz="2300" spc="-22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131313"/>
                </a:solidFill>
                <a:latin typeface="Tahoma"/>
                <a:cs typeface="Tahoma"/>
              </a:rPr>
              <a:t>connect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40">
                <a:solidFill>
                  <a:srgbClr val="131313"/>
                </a:solidFill>
                <a:latin typeface="Tahoma"/>
                <a:cs typeface="Tahoma"/>
              </a:rPr>
              <a:t>emotionally,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50">
                <a:solidFill>
                  <a:srgbClr val="131313"/>
                </a:solidFill>
                <a:latin typeface="Tahoma"/>
                <a:cs typeface="Tahoma"/>
              </a:rPr>
              <a:t>spiritually,</a:t>
            </a:r>
            <a:r>
              <a:rPr dirty="0" sz="2300" spc="-229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35">
                <a:solidFill>
                  <a:srgbClr val="131313"/>
                </a:solidFill>
                <a:latin typeface="Tahoma"/>
                <a:cs typeface="Tahoma"/>
              </a:rPr>
              <a:t>intellectually,</a:t>
            </a:r>
            <a:r>
              <a:rPr dirty="0" sz="2300" spc="-225">
                <a:solidFill>
                  <a:srgbClr val="131313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131313"/>
                </a:solidFill>
                <a:latin typeface="Tahoma"/>
                <a:cs typeface="Tahoma"/>
              </a:rPr>
              <a:t>socially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5650" y="5451409"/>
            <a:ext cx="10551160" cy="337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Connection</a:t>
            </a:r>
            <a:r>
              <a:rPr dirty="0" sz="24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key</a:t>
            </a:r>
            <a:r>
              <a:rPr dirty="0" sz="24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emotional,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Tahoma"/>
                <a:cs typeface="Tahoma"/>
              </a:rPr>
              <a:t>spiritual,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intellectual,</a:t>
            </a:r>
            <a:r>
              <a:rPr dirty="0" sz="24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Tahoma"/>
                <a:cs typeface="Tahoma"/>
              </a:rPr>
              <a:t>growth,</a:t>
            </a:r>
            <a:r>
              <a:rPr dirty="0" sz="24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happens</a:t>
            </a:r>
            <a:r>
              <a:rPr dirty="0" sz="24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best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when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people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feel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Tahoma"/>
                <a:cs typeface="Tahoma"/>
              </a:rPr>
              <a:t>safe</a:t>
            </a:r>
            <a:r>
              <a:rPr dirty="0" sz="24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vulnerable.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Sabbath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School</a:t>
            </a:r>
            <a:r>
              <a:rPr dirty="0" sz="24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ahoma"/>
                <a:cs typeface="Tahoma"/>
              </a:rPr>
              <a:t>be</a:t>
            </a:r>
            <a:r>
              <a:rPr dirty="0" sz="2400" spc="-229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powerful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space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Tahoma"/>
                <a:cs typeface="Tahoma"/>
              </a:rPr>
              <a:t>for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Tahoma"/>
                <a:cs typeface="Tahoma"/>
              </a:rPr>
              <a:t>this,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45">
                <a:solidFill>
                  <a:srgbClr val="FFFFFF"/>
                </a:solidFill>
                <a:latin typeface="Tahoma"/>
                <a:cs typeface="Tahoma"/>
              </a:rPr>
              <a:t>depends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leaders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Tahoma"/>
                <a:cs typeface="Tahoma"/>
              </a:rPr>
              <a:t>who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create</a:t>
            </a:r>
            <a:r>
              <a:rPr dirty="0" sz="2400" spc="-28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open,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welcoming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environments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where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people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dirty="0" sz="24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share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honestly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without</a:t>
            </a:r>
            <a:r>
              <a:rPr dirty="0" sz="24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judgment.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getting</a:t>
            </a:r>
            <a:r>
              <a:rPr dirty="0" sz="2400" spc="-2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know</a:t>
            </a:r>
            <a:r>
              <a:rPr dirty="0" sz="24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person,</a:t>
            </a:r>
            <a:r>
              <a:rPr dirty="0" sz="24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gathering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feedback,</a:t>
            </a:r>
            <a:r>
              <a:rPr dirty="0" sz="24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staying</a:t>
            </a:r>
            <a:r>
              <a:rPr dirty="0" sz="24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connected</a:t>
            </a:r>
            <a:r>
              <a:rPr dirty="0" sz="2400" spc="-2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throughout</a:t>
            </a:r>
            <a:r>
              <a:rPr dirty="0" sz="2400" spc="-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400" spc="-40">
                <a:solidFill>
                  <a:srgbClr val="FFFFFF"/>
                </a:solidFill>
                <a:latin typeface="Tahoma"/>
                <a:cs typeface="Tahoma"/>
              </a:rPr>
              <a:t>week,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build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deeper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relationships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strengthen</a:t>
            </a:r>
            <a:r>
              <a:rPr dirty="0" sz="2400" spc="-2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Tahoma"/>
                <a:cs typeface="Tahoma"/>
              </a:rPr>
              <a:t>faith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Tahoma"/>
                <a:cs typeface="Tahoma"/>
              </a:rPr>
              <a:t>journey.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Without </a:t>
            </a:r>
            <a:r>
              <a:rPr dirty="0" sz="2400" spc="-40">
                <a:solidFill>
                  <a:srgbClr val="FFFFFF"/>
                </a:solidFill>
                <a:latin typeface="Tahoma"/>
                <a:cs typeface="Tahoma"/>
              </a:rPr>
              <a:t>real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connection,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65">
                <a:solidFill>
                  <a:srgbClr val="FFFFFF"/>
                </a:solidFill>
                <a:latin typeface="Tahoma"/>
                <a:cs typeface="Tahoma"/>
              </a:rPr>
              <a:t>efforts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Tahoma"/>
                <a:cs typeface="Tahoma"/>
              </a:rPr>
              <a:t>may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Tahoma"/>
                <a:cs typeface="Tahoma"/>
              </a:rPr>
              <a:t>fall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Tahoma"/>
                <a:cs typeface="Tahoma"/>
              </a:rPr>
              <a:t>short,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but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20">
                <a:solidFill>
                  <a:srgbClr val="FFFFFF"/>
                </a:solidFill>
                <a:latin typeface="Tahoma"/>
                <a:cs typeface="Tahoma"/>
              </a:rPr>
              <a:t>it,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we</a:t>
            </a:r>
            <a:r>
              <a:rPr dirty="0" sz="2400" spc="-29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create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400" spc="-29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lasting, supportive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community.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193211" y="8249036"/>
            <a:ext cx="2094230" cy="2038350"/>
            <a:chOff x="16193211" y="8249036"/>
            <a:chExt cx="2094230" cy="2038350"/>
          </a:xfrm>
        </p:grpSpPr>
        <p:sp>
          <p:nvSpPr>
            <p:cNvPr id="9" name="object 9"/>
            <p:cNvSpPr/>
            <p:nvPr/>
          </p:nvSpPr>
          <p:spPr>
            <a:xfrm>
              <a:off x="16193211" y="8249036"/>
              <a:ext cx="2094230" cy="2038350"/>
            </a:xfrm>
            <a:custGeom>
              <a:avLst/>
              <a:gdLst/>
              <a:ahLst/>
              <a:cxnLst/>
              <a:rect l="l" t="t" r="r" b="b"/>
              <a:pathLst>
                <a:path w="2094230" h="2038350">
                  <a:moveTo>
                    <a:pt x="2093688" y="2037963"/>
                  </a:moveTo>
                  <a:lnTo>
                    <a:pt x="0" y="2037963"/>
                  </a:lnTo>
                  <a:lnTo>
                    <a:pt x="0" y="0"/>
                  </a:lnTo>
                  <a:lnTo>
                    <a:pt x="2093688" y="0"/>
                  </a:lnTo>
                  <a:lnTo>
                    <a:pt x="2093688" y="2037963"/>
                  </a:lnTo>
                  <a:close/>
                </a:path>
              </a:pathLst>
            </a:custGeom>
            <a:solidFill>
              <a:srgbClr val="C2EC0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21649" y="8449062"/>
              <a:ext cx="1638299" cy="16382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304484" y="9606925"/>
            <a:ext cx="3778250" cy="39116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Submit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Questions</a:t>
            </a:r>
            <a:r>
              <a:rPr dirty="0" sz="2400" spc="-28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Tahoma"/>
                <a:cs typeface="Tahoma"/>
              </a:rPr>
              <a:t>Here: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Praxis Ministry</dc:creator>
  <cp:keywords>DAG-_g6i6j0,BADbjlfsb_w,0</cp:keywords>
  <dc:title>NAD YA SS</dc:title>
  <dcterms:created xsi:type="dcterms:W3CDTF">2026-01-24T15:48:13Z</dcterms:created>
  <dcterms:modified xsi:type="dcterms:W3CDTF">2026-01-24T15:48:13Z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2026-01-24T00:00:00Z</vt:filetime>
  </property>
  <property fmtid="{D5CDD505-2E9C-101B-9397-08002B2CF9AE}" pid="3" name="Creator">
    <vt:lpwstr>Canva</vt:lpwstr>
  </property>
  <property fmtid="{D5CDD505-2E9C-101B-9397-08002B2CF9AE}" pid="4" name="LastSaved">
    <vt:filetime>2026-01-24T00:00:00Z</vt:filetime>
  </property>
  <property fmtid="{D5CDD505-2E9C-101B-9397-08002B2CF9AE}" pid="5" name="Producer">
    <vt:lpwstr>Canva</vt:lpwstr>
  </property>
</Properties>
</file>